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43891200" cy="329184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AFFA0F-1E04-4A8A-9273-D587D5D4E392}">
  <a:tblStyle styleId="{B6AFFA0F-1E04-4A8A-9273-D587D5D4E392}" styleName="Table_0">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9DAB2FBC-741B-4774-8CB7-E9F43E21F9E4}" styleName="Table_1">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snapToObjects="1">
      <p:cViewPr>
        <p:scale>
          <a:sx n="55" d="100"/>
          <a:sy n="55" d="100"/>
        </p:scale>
        <p:origin x="-3064" y="-552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3" name="Shape 3"/>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indent="0" algn="r"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4" name="Shape 4"/>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7" name="Shape 7"/>
          <p:cNvSpPr txBox="1">
            <a:spLocks noGrp="1"/>
          </p:cNvSpPr>
          <p:nvPr>
            <p:ph type="sldNum" idx="12"/>
          </p:nvPr>
        </p:nvSpPr>
        <p:spPr>
          <a:xfrm>
            <a:off x="3970937" y="8829967"/>
            <a:ext cx="3037839" cy="464820"/>
          </a:xfrm>
          <a:prstGeom prst="rect">
            <a:avLst/>
          </a:prstGeom>
          <a:noFill/>
          <a:ln>
            <a:noFill/>
          </a:ln>
        </p:spPr>
        <p:txBody>
          <a:bodyPr lIns="93162" tIns="93162" rIns="93162" bIns="93162" anchor="b" anchorCtr="0">
            <a:noAutofit/>
          </a:bodyPr>
          <a:lstStyle/>
          <a:p>
            <a:pPr>
              <a:buClr>
                <a:srgbClr val="000000"/>
              </a:buClr>
            </a:pPr>
            <a:endParaRPr lang="en-US" smtClean="0"/>
          </a:p>
          <a:p>
            <a:pPr lvl="1">
              <a:buClr>
                <a:srgbClr val="000000"/>
              </a:buClr>
              <a:buFont typeface="Arial"/>
              <a:buNone/>
            </a:pPr>
            <a:endParaRPr lang="en-US" smtClean="0"/>
          </a:p>
          <a:p>
            <a:pPr lvl="2">
              <a:buClr>
                <a:srgbClr val="000000"/>
              </a:buClr>
              <a:buFont typeface="Arial"/>
              <a:buNone/>
            </a:pPr>
            <a:endParaRPr lang="en-US" smtClean="0"/>
          </a:p>
          <a:p>
            <a:pPr lvl="3">
              <a:buClr>
                <a:srgbClr val="000000"/>
              </a:buClr>
              <a:buFont typeface="Arial"/>
              <a:buNone/>
            </a:pPr>
            <a:endParaRPr lang="en-US" smtClean="0"/>
          </a:p>
          <a:p>
            <a:pPr lvl="4">
              <a:buClr>
                <a:srgbClr val="000000"/>
              </a:buClr>
              <a:buFont typeface="Arial"/>
              <a:buNone/>
            </a:pPr>
            <a:endParaRPr lang="en-US" smtClean="0"/>
          </a:p>
          <a:p>
            <a:pPr lvl="5">
              <a:buClr>
                <a:srgbClr val="000000"/>
              </a:buClr>
              <a:buFont typeface="Arial"/>
              <a:buNone/>
            </a:pPr>
            <a:endParaRPr lang="en-US" smtClean="0"/>
          </a:p>
          <a:p>
            <a:pPr lvl="6">
              <a:buClr>
                <a:srgbClr val="000000"/>
              </a:buClr>
              <a:buFont typeface="Arial"/>
              <a:buNone/>
            </a:pPr>
            <a:endParaRPr lang="en-US" smtClean="0"/>
          </a:p>
          <a:p>
            <a:pPr lvl="7">
              <a:buClr>
                <a:srgbClr val="000000"/>
              </a:buClr>
              <a:buFont typeface="Arial"/>
              <a:buNone/>
            </a:pPr>
            <a:endParaRPr lang="en-US" smtClean="0"/>
          </a:p>
          <a:p>
            <a:pPr lvl="8">
              <a:buClr>
                <a:srgbClr val="000000"/>
              </a:buClr>
              <a:buFont typeface="Arial"/>
              <a:buNone/>
            </a:pPr>
            <a:endParaRPr lang="en-US"/>
          </a:p>
        </p:txBody>
      </p:sp>
    </p:spTree>
    <p:extLst>
      <p:ext uri="{BB962C8B-B14F-4D97-AF65-F5344CB8AC3E}">
        <p14:creationId xmlns:p14="http://schemas.microsoft.com/office/powerpoint/2010/main" val="39424842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174708" indent="-174708">
              <a:buClr>
                <a:schemeClr val="dk1"/>
              </a:buClr>
              <a:buSzPct val="100000"/>
              <a:buFont typeface="Calibri"/>
              <a:buChar char="-"/>
            </a:pPr>
            <a:r>
              <a:rPr lang="en-US">
                <a:solidFill>
                  <a:schemeClr val="dk1"/>
                </a:solidFill>
                <a:latin typeface="Calibri"/>
                <a:ea typeface="Calibri"/>
                <a:cs typeface="Calibri"/>
                <a:sym typeface="Calibri"/>
              </a:rPr>
              <a:t>Kill abstract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Change to sans serif font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bigger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background white</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Use full names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Super script to associate names with correct department </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Background color: make it dark green, make writing on white background and writing in black/dark green</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4 columns!!!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Smaller pictures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Bold titles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References can be 12pt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Acknowledgements can be 16pt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Everything else is 18-24pt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Titles don’t need to be bigger than 36pt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Remove circles from the arrowhead diagram, group the related labels together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Include menu bar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Testing/error handling – sample error (we don’t crash with errors!)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Mouseovers for edges screenshot</a:t>
            </a:r>
          </a:p>
        </p:txBody>
      </p:sp>
      <p:sp>
        <p:nvSpPr>
          <p:cNvPr id="139" name="Shape 13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r>
              <a:rPr lang="en-US"/>
              <a:t> </a:t>
            </a:r>
          </a:p>
        </p:txBody>
      </p:sp>
    </p:spTree>
    <p:extLst>
      <p:ext uri="{BB962C8B-B14F-4D97-AF65-F5344CB8AC3E}">
        <p14:creationId xmlns:p14="http://schemas.microsoft.com/office/powerpoint/2010/main" val="69413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291839" y="10226042"/>
            <a:ext cx="37307518" cy="705612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6583678" y="18653759"/>
            <a:ext cx="30723838" cy="8412480"/>
          </a:xfrm>
          <a:prstGeom prst="rect">
            <a:avLst/>
          </a:prstGeom>
          <a:noFill/>
          <a:ln>
            <a:noFill/>
          </a:ln>
        </p:spPr>
        <p:txBody>
          <a:bodyPr lIns="91425" tIns="91425" rIns="91425" bIns="91425" anchor="t" anchorCtr="0"/>
          <a:lstStyle>
            <a:lvl1pPr marL="0" marR="0" indent="0" algn="ctr" rtl="0">
              <a:lnSpc>
                <a:spcPct val="100000"/>
              </a:lnSpc>
              <a:spcBef>
                <a:spcPts val="3360"/>
              </a:spcBef>
              <a:spcAft>
                <a:spcPts val="0"/>
              </a:spcAft>
              <a:buClr>
                <a:srgbClr val="888888"/>
              </a:buClr>
              <a:buFont typeface="Arial"/>
              <a:buNone/>
              <a:defRPr/>
            </a:lvl1pPr>
            <a:lvl2pPr marL="2403546" marR="0" indent="-3245" algn="ctr" rtl="0">
              <a:lnSpc>
                <a:spcPct val="100000"/>
              </a:lnSpc>
              <a:spcBef>
                <a:spcPts val="2940"/>
              </a:spcBef>
              <a:spcAft>
                <a:spcPts val="0"/>
              </a:spcAft>
              <a:buClr>
                <a:srgbClr val="888888"/>
              </a:buClr>
              <a:buFont typeface="Arial"/>
              <a:buNone/>
              <a:defRPr/>
            </a:lvl2pPr>
            <a:lvl3pPr marL="4807092" marR="0" indent="-6491" algn="ctr" rtl="0">
              <a:lnSpc>
                <a:spcPct val="100000"/>
              </a:lnSpc>
              <a:spcBef>
                <a:spcPts val="2520"/>
              </a:spcBef>
              <a:spcAft>
                <a:spcPts val="0"/>
              </a:spcAft>
              <a:buClr>
                <a:srgbClr val="888888"/>
              </a:buClr>
              <a:buFont typeface="Arial"/>
              <a:buNone/>
              <a:defRPr/>
            </a:lvl3pPr>
            <a:lvl4pPr marL="7210638" marR="0" indent="-9738" algn="ctr" rtl="0">
              <a:lnSpc>
                <a:spcPct val="100000"/>
              </a:lnSpc>
              <a:spcBef>
                <a:spcPts val="2100"/>
              </a:spcBef>
              <a:spcAft>
                <a:spcPts val="0"/>
              </a:spcAft>
              <a:buClr>
                <a:srgbClr val="888888"/>
              </a:buClr>
              <a:buFont typeface="Arial"/>
              <a:buNone/>
              <a:defRPr/>
            </a:lvl4pPr>
            <a:lvl5pPr marL="9614184" marR="0" indent="-283" algn="ctr" rtl="0">
              <a:lnSpc>
                <a:spcPct val="100000"/>
              </a:lnSpc>
              <a:spcBef>
                <a:spcPts val="2100"/>
              </a:spcBef>
              <a:spcAft>
                <a:spcPts val="0"/>
              </a:spcAft>
              <a:buClr>
                <a:srgbClr val="888888"/>
              </a:buClr>
              <a:buFont typeface="Arial"/>
              <a:buNone/>
              <a:defRPr/>
            </a:lvl5pPr>
            <a:lvl6pPr marL="12017731" marR="0" indent="-3530" algn="ctr" rtl="0">
              <a:lnSpc>
                <a:spcPct val="100000"/>
              </a:lnSpc>
              <a:spcBef>
                <a:spcPts val="2100"/>
              </a:spcBef>
              <a:spcAft>
                <a:spcPts val="0"/>
              </a:spcAft>
              <a:buClr>
                <a:srgbClr val="888888"/>
              </a:buClr>
              <a:buFont typeface="Arial"/>
              <a:buNone/>
              <a:defRPr/>
            </a:lvl6pPr>
            <a:lvl7pPr marL="14421276" marR="0" indent="-6776" algn="ctr" rtl="0">
              <a:lnSpc>
                <a:spcPct val="100000"/>
              </a:lnSpc>
              <a:spcBef>
                <a:spcPts val="2100"/>
              </a:spcBef>
              <a:spcAft>
                <a:spcPts val="0"/>
              </a:spcAft>
              <a:buClr>
                <a:srgbClr val="888888"/>
              </a:buClr>
              <a:buFont typeface="Arial"/>
              <a:buNone/>
              <a:defRPr/>
            </a:lvl7pPr>
            <a:lvl8pPr marL="16824824" marR="0" indent="-10024" algn="ctr" rtl="0">
              <a:lnSpc>
                <a:spcPct val="100000"/>
              </a:lnSpc>
              <a:spcBef>
                <a:spcPts val="2100"/>
              </a:spcBef>
              <a:spcAft>
                <a:spcPts val="0"/>
              </a:spcAft>
              <a:buClr>
                <a:srgbClr val="888888"/>
              </a:buClr>
              <a:buFont typeface="Arial"/>
              <a:buNone/>
              <a:defRPr/>
            </a:lvl8pPr>
            <a:lvl9pPr marL="19228368" marR="0" indent="-567" algn="ctr" rtl="0">
              <a:lnSpc>
                <a:spcPct val="100000"/>
              </a:lnSpc>
              <a:spcBef>
                <a:spcPts val="2100"/>
              </a:spcBef>
              <a:spcAft>
                <a:spcPts val="0"/>
              </a:spcAft>
              <a:buClr>
                <a:srgbClr val="888888"/>
              </a:buClr>
              <a:buFont typeface="Arial"/>
              <a:buNone/>
              <a:defRPr/>
            </a:lvl9pPr>
          </a:lstStyle>
          <a:p>
            <a:endParaRPr/>
          </a:p>
        </p:txBody>
      </p:sp>
      <p:sp>
        <p:nvSpPr>
          <p:cNvPr id="17" name="Shape 17"/>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8" name="Shape 18"/>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9" name="Shape 19"/>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2194558"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22311359"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7" name="Shape 37"/>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8" name="Shape 38"/>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2194558" y="7368542"/>
            <a:ext cx="19392903"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2" name="Shape 42"/>
          <p:cNvSpPr txBox="1">
            <a:spLocks noGrp="1"/>
          </p:cNvSpPr>
          <p:nvPr>
            <p:ph type="body" idx="2"/>
          </p:nvPr>
        </p:nvSpPr>
        <p:spPr>
          <a:xfrm>
            <a:off x="2194558" y="10439400"/>
            <a:ext cx="19392903"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22296123" y="7368542"/>
            <a:ext cx="19400519"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4" name="Shape 44"/>
          <p:cNvSpPr txBox="1">
            <a:spLocks noGrp="1"/>
          </p:cNvSpPr>
          <p:nvPr>
            <p:ph type="body" idx="4"/>
          </p:nvPr>
        </p:nvSpPr>
        <p:spPr>
          <a:xfrm>
            <a:off x="22296123" y="10439400"/>
            <a:ext cx="19400519"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6" name="Shape 46"/>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7" name="Shape 47"/>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1" name="Shape 5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2" name="Shape 5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5" name="Shape 5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6" name="Shape 5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64" y="1310640"/>
            <a:ext cx="14439903" cy="55778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7160240" y="1310641"/>
            <a:ext cx="24536398" cy="2809494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4" y="6888482"/>
            <a:ext cx="14439903" cy="22517103"/>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1" name="Shape 6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2" name="Shape 6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3" name="Shape 6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602982" y="23042881"/>
            <a:ext cx="26334720" cy="2720343"/>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8602982" y="2941317"/>
            <a:ext cx="26334720" cy="19751040"/>
          </a:xfrm>
          <a:prstGeom prst="rect">
            <a:avLst/>
          </a:prstGeom>
          <a:noFill/>
          <a:ln>
            <a:noFill/>
          </a:ln>
        </p:spPr>
      </p:sp>
      <p:sp>
        <p:nvSpPr>
          <p:cNvPr id="67" name="Shape 67"/>
          <p:cNvSpPr txBox="1">
            <a:spLocks noGrp="1"/>
          </p:cNvSpPr>
          <p:nvPr>
            <p:ph type="body" idx="1"/>
          </p:nvPr>
        </p:nvSpPr>
        <p:spPr>
          <a:xfrm>
            <a:off x="8602982" y="25763223"/>
            <a:ext cx="26334720" cy="3863335"/>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8" name="Shape 68"/>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9" name="Shape 69"/>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0" name="Shape 70"/>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11083289" y="-1207766"/>
            <a:ext cx="21724621" cy="39502080"/>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74" name="Shape 7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5" name="Shape 7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6" name="Shape 7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22715220" y="10424165"/>
            <a:ext cx="28087320" cy="987552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2598420" y="914403"/>
            <a:ext cx="28087320" cy="28895038"/>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80" name="Shape 8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1" name="Shape 8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2" name="Shape 8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2194558" y="7680963"/>
            <a:ext cx="39502080" cy="21724621"/>
          </a:xfrm>
          <a:prstGeom prst="rect">
            <a:avLst/>
          </a:prstGeom>
          <a:noFill/>
          <a:ln>
            <a:noFill/>
          </a:ln>
        </p:spPr>
        <p:txBody>
          <a:bodyPr lIns="91425" tIns="91425" rIns="91425" bIns="91425" anchor="t" anchorCtr="0"/>
          <a:lstStyle>
            <a:lvl1pPr marL="1802659" marR="0" indent="-558058" algn="l" rtl="0">
              <a:lnSpc>
                <a:spcPct val="100000"/>
              </a:lnSpc>
              <a:spcBef>
                <a:spcPts val="3360"/>
              </a:spcBef>
              <a:spcAft>
                <a:spcPts val="0"/>
              </a:spcAft>
              <a:buClr>
                <a:schemeClr val="dk1"/>
              </a:buClr>
              <a:buFont typeface="Arial"/>
              <a:buChar char="•"/>
              <a:defRPr/>
            </a:lvl1pPr>
            <a:lvl2pPr marL="3905762" marR="0" indent="-400561" algn="l" rtl="0">
              <a:lnSpc>
                <a:spcPct val="100000"/>
              </a:lnSpc>
              <a:spcBef>
                <a:spcPts val="2940"/>
              </a:spcBef>
              <a:spcAft>
                <a:spcPts val="0"/>
              </a:spcAft>
              <a:buClr>
                <a:schemeClr val="dk1"/>
              </a:buClr>
              <a:buFont typeface="Arial"/>
              <a:buChar char="–"/>
              <a:defRPr/>
            </a:lvl2pPr>
            <a:lvl3pPr marL="6008865" marR="0" indent="-230365" algn="l" rtl="0">
              <a:lnSpc>
                <a:spcPct val="100000"/>
              </a:lnSpc>
              <a:spcBef>
                <a:spcPts val="2520"/>
              </a:spcBef>
              <a:spcAft>
                <a:spcPts val="0"/>
              </a:spcAft>
              <a:buClr>
                <a:schemeClr val="dk1"/>
              </a:buClr>
              <a:buFont typeface="Arial"/>
              <a:buChar char="•"/>
              <a:defRPr/>
            </a:lvl3pPr>
            <a:lvl4pPr marL="8412411" marR="0" indent="-373311" algn="l" rtl="0">
              <a:lnSpc>
                <a:spcPct val="100000"/>
              </a:lnSpc>
              <a:spcBef>
                <a:spcPts val="2100"/>
              </a:spcBef>
              <a:spcAft>
                <a:spcPts val="0"/>
              </a:spcAft>
              <a:buClr>
                <a:schemeClr val="dk1"/>
              </a:buClr>
              <a:buFont typeface="Arial"/>
              <a:buChar char="–"/>
              <a:defRPr/>
            </a:lvl4pPr>
            <a:lvl5pPr marL="10815958" marR="0" indent="-363857" algn="l" rtl="0">
              <a:lnSpc>
                <a:spcPct val="100000"/>
              </a:lnSpc>
              <a:spcBef>
                <a:spcPts val="2100"/>
              </a:spcBef>
              <a:spcAft>
                <a:spcPts val="0"/>
              </a:spcAft>
              <a:buClr>
                <a:schemeClr val="dk1"/>
              </a:buClr>
              <a:buFont typeface="Arial"/>
              <a:buChar char="»"/>
              <a:defRPr/>
            </a:lvl5pPr>
            <a:lvl6pPr marL="13219505" marR="0" indent="-367104" algn="l" rtl="0">
              <a:lnSpc>
                <a:spcPct val="100000"/>
              </a:lnSpc>
              <a:spcBef>
                <a:spcPts val="2100"/>
              </a:spcBef>
              <a:spcAft>
                <a:spcPts val="0"/>
              </a:spcAft>
              <a:buClr>
                <a:schemeClr val="dk1"/>
              </a:buClr>
              <a:buFont typeface="Arial"/>
              <a:buChar char="•"/>
              <a:defRPr/>
            </a:lvl6pPr>
            <a:lvl7pPr marL="15623049" marR="0" indent="-370349" algn="l" rtl="0">
              <a:lnSpc>
                <a:spcPct val="100000"/>
              </a:lnSpc>
              <a:spcBef>
                <a:spcPts val="2100"/>
              </a:spcBef>
              <a:spcAft>
                <a:spcPts val="0"/>
              </a:spcAft>
              <a:buClr>
                <a:schemeClr val="dk1"/>
              </a:buClr>
              <a:buFont typeface="Arial"/>
              <a:buChar char="•"/>
              <a:defRPr/>
            </a:lvl7pPr>
            <a:lvl8pPr marL="18026596" marR="0" indent="-373595" algn="l" rtl="0">
              <a:lnSpc>
                <a:spcPct val="100000"/>
              </a:lnSpc>
              <a:spcBef>
                <a:spcPts val="2100"/>
              </a:spcBef>
              <a:spcAft>
                <a:spcPts val="0"/>
              </a:spcAft>
              <a:buClr>
                <a:schemeClr val="dk1"/>
              </a:buClr>
              <a:buFont typeface="Arial"/>
              <a:buChar char="•"/>
              <a:defRPr/>
            </a:lvl8pPr>
            <a:lvl9pPr marL="20430142" marR="0" indent="-364142" algn="l" rtl="0">
              <a:lnSpc>
                <a:spcPct val="100000"/>
              </a:lnSpc>
              <a:spcBef>
                <a:spcPts val="2100"/>
              </a:spcBef>
              <a:spcAft>
                <a:spcPts val="0"/>
              </a:spcAft>
              <a:buClr>
                <a:schemeClr val="dk1"/>
              </a:buClr>
              <a:buFont typeface="Arial"/>
              <a:buChar char="•"/>
              <a:defRPr/>
            </a:lvl9pPr>
          </a:lstStyle>
          <a:p>
            <a:endParaRPr/>
          </a:p>
        </p:txBody>
      </p:sp>
      <p:sp>
        <p:nvSpPr>
          <p:cNvPr id="11" name="Shape 1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2" name="Shape 1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3" name="Shape 1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kdahlquist.github.io/GRNmap/" TargetMode="External"/><Relationship Id="rId20" Type="http://schemas.openxmlformats.org/officeDocument/2006/relationships/image" Target="../media/image15.png"/><Relationship Id="rId21" Type="http://schemas.openxmlformats.org/officeDocument/2006/relationships/image" Target="../media/image16.png"/><Relationship Id="rId22" Type="http://schemas.openxmlformats.org/officeDocument/2006/relationships/image" Target="../media/image17.png"/><Relationship Id="rId23" Type="http://schemas.openxmlformats.org/officeDocument/2006/relationships/image" Target="../media/image18.tiff"/><Relationship Id="rId24" Type="http://schemas.openxmlformats.org/officeDocument/2006/relationships/image" Target="../media/image19.tiff"/><Relationship Id="rId25" Type="http://schemas.openxmlformats.org/officeDocument/2006/relationships/image" Target="../media/image20.tiff"/><Relationship Id="rId26" Type="http://schemas.openxmlformats.org/officeDocument/2006/relationships/image" Target="../media/image21.png"/><Relationship Id="rId27" Type="http://schemas.openxmlformats.org/officeDocument/2006/relationships/image" Target="../media/image22.png"/><Relationship Id="rId10" Type="http://schemas.openxmlformats.org/officeDocument/2006/relationships/hyperlink" Target="http://nodejs.org/" TargetMode="External"/><Relationship Id="rId11" Type="http://schemas.openxmlformats.org/officeDocument/2006/relationships/hyperlink" Target="http://mochajs.org/" TargetMode="External"/><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10.png"/><Relationship Id="rId16" Type="http://schemas.openxmlformats.org/officeDocument/2006/relationships/image" Target="../media/image11.jpg"/><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17C00"/>
            </a:gs>
            <a:gs pos="1000">
              <a:srgbClr val="017C00"/>
            </a:gs>
            <a:gs pos="99000">
              <a:srgbClr val="003700"/>
            </a:gs>
            <a:gs pos="100000">
              <a:srgbClr val="003700"/>
            </a:gs>
          </a:gsLst>
          <a:lin ang="5400000" scaled="0"/>
        </a:gradFill>
        <a:effectLst/>
      </p:bgPr>
    </p:bg>
    <p:spTree>
      <p:nvGrpSpPr>
        <p:cNvPr id="1" name="Shape 83"/>
        <p:cNvGrpSpPr/>
        <p:nvPr/>
      </p:nvGrpSpPr>
      <p:grpSpPr>
        <a:xfrm>
          <a:off x="0" y="0"/>
          <a:ext cx="0" cy="0"/>
          <a:chOff x="0" y="0"/>
          <a:chExt cx="0" cy="0"/>
        </a:xfrm>
      </p:grpSpPr>
      <p:sp>
        <p:nvSpPr>
          <p:cNvPr id="84" name="Shape 84"/>
          <p:cNvSpPr/>
          <p:nvPr/>
        </p:nvSpPr>
        <p:spPr>
          <a:xfrm>
            <a:off x="730112" y="706082"/>
            <a:ext cx="42736498" cy="4968090"/>
          </a:xfrm>
          <a:prstGeom prst="roundRect">
            <a:avLst>
              <a:gd name="adj" fmla="val 16667"/>
            </a:avLst>
          </a:prstGeom>
          <a:solidFill>
            <a:schemeClr val="lt1"/>
          </a:solidFill>
          <a:ln w="9525" cap="flat">
            <a:solidFill>
              <a:schemeClr val="accent3"/>
            </a:solidFill>
            <a:prstDash val="solid"/>
            <a:round/>
            <a:headEnd type="none" w="med" len="med"/>
            <a:tailEnd type="none" w="med" len="med"/>
          </a:ln>
        </p:spPr>
        <p:txBody>
          <a:bodyPr lIns="480700" tIns="240350" rIns="480700" bIns="240350"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baseline="0" dirty="0">
              <a:solidFill>
                <a:srgbClr val="014D00"/>
              </a:solidFill>
              <a:latin typeface="Arial"/>
              <a:ea typeface="Arial"/>
              <a:cs typeface="Arial"/>
              <a:sym typeface="Arial"/>
              <a:rtl val="0"/>
            </a:endParaRPr>
          </a:p>
          <a:p>
            <a:pPr marL="0" marR="0" lvl="0" indent="0" algn="ctr" rtl="0">
              <a:lnSpc>
                <a:spcPct val="100000"/>
              </a:lnSpc>
              <a:spcBef>
                <a:spcPts val="0"/>
              </a:spcBef>
              <a:spcAft>
                <a:spcPts val="0"/>
              </a:spcAft>
              <a:buClr>
                <a:srgbClr val="014D00"/>
              </a:buClr>
              <a:buSzPct val="25000"/>
              <a:buFont typeface="Arial"/>
              <a:buNone/>
            </a:pPr>
            <a:r>
              <a:rPr lang="en-US" sz="9000" b="0" i="0" u="none" strike="noStrike" cap="none" baseline="0" dirty="0" smtClean="0">
                <a:solidFill>
                  <a:srgbClr val="014D00"/>
                </a:solidFill>
                <a:latin typeface="Arial"/>
                <a:ea typeface="Arial"/>
                <a:cs typeface="Arial"/>
                <a:sym typeface="Arial"/>
                <a:rtl val="0"/>
              </a:rPr>
              <a:t>Test-driven</a:t>
            </a:r>
            <a:r>
              <a:rPr lang="en-US" sz="9000" b="0" i="0" u="none" strike="noStrike" cap="none" dirty="0" smtClean="0">
                <a:solidFill>
                  <a:srgbClr val="014D00"/>
                </a:solidFill>
                <a:latin typeface="Arial"/>
                <a:ea typeface="Arial"/>
                <a:cs typeface="Arial"/>
                <a:sym typeface="Arial"/>
                <a:rtl val="0"/>
              </a:rPr>
              <a:t> development improves </a:t>
            </a:r>
            <a:r>
              <a:rPr lang="en-US" sz="9000" b="0" i="0" u="none" strike="noStrike" cap="none" dirty="0" err="1" smtClean="0">
                <a:solidFill>
                  <a:srgbClr val="014D00"/>
                </a:solidFill>
                <a:latin typeface="Arial"/>
                <a:ea typeface="Arial"/>
                <a:cs typeface="Arial"/>
                <a:sym typeface="Arial"/>
                <a:rtl val="0"/>
              </a:rPr>
              <a:t>GRNsight</a:t>
            </a:r>
            <a:r>
              <a:rPr lang="en-US" sz="9000" dirty="0" smtClean="0">
                <a:solidFill>
                  <a:srgbClr val="014D00"/>
                </a:solidFill>
              </a:rPr>
              <a:t>: a web </a:t>
            </a:r>
          </a:p>
          <a:p>
            <a:pPr marL="0" marR="0" lvl="0" indent="0" algn="ctr" rtl="0">
              <a:lnSpc>
                <a:spcPct val="100000"/>
              </a:lnSpc>
              <a:spcBef>
                <a:spcPts val="0"/>
              </a:spcBef>
              <a:spcAft>
                <a:spcPts val="0"/>
              </a:spcAft>
              <a:buClr>
                <a:srgbClr val="014D00"/>
              </a:buClr>
              <a:buSzPct val="25000"/>
              <a:buFont typeface="Arial"/>
              <a:buNone/>
            </a:pPr>
            <a:r>
              <a:rPr lang="en-US" sz="9000" dirty="0">
                <a:solidFill>
                  <a:srgbClr val="014D00"/>
                </a:solidFill>
              </a:rPr>
              <a:t>a</a:t>
            </a:r>
            <a:r>
              <a:rPr lang="en-US" sz="9000" dirty="0" smtClean="0">
                <a:solidFill>
                  <a:srgbClr val="014D00"/>
                </a:solidFill>
              </a:rPr>
              <a:t>pplication for visualizing models of gene regulatory networks</a:t>
            </a:r>
            <a:endParaRPr lang="en-US" sz="9000" b="0" i="0" u="none" strike="noStrike" cap="none" baseline="0" dirty="0">
              <a:solidFill>
                <a:srgbClr val="014D00"/>
              </a:solidFill>
              <a:latin typeface="Arial"/>
              <a:ea typeface="Arial"/>
              <a:cs typeface="Arial"/>
              <a:sym typeface="Arial"/>
              <a:rtl val="0"/>
            </a:endParaRPr>
          </a:p>
          <a:p>
            <a:pPr marL="0" marR="0" lvl="0" indent="0" algn="ctr" rtl="0">
              <a:lnSpc>
                <a:spcPct val="100000"/>
              </a:lnSpc>
              <a:spcBef>
                <a:spcPts val="0"/>
              </a:spcBef>
              <a:spcAft>
                <a:spcPts val="0"/>
              </a:spcAft>
              <a:buClr>
                <a:srgbClr val="014D00"/>
              </a:buClr>
              <a:buSzPct val="25000"/>
              <a:buFont typeface="Arial"/>
              <a:buNone/>
            </a:pPr>
            <a:r>
              <a:rPr lang="en-US" sz="1400" b="0" i="0" u="none" strike="noStrike" cap="none" baseline="0" dirty="0">
                <a:solidFill>
                  <a:srgbClr val="014D00"/>
                </a:solidFill>
                <a:latin typeface="Arial"/>
                <a:ea typeface="Arial"/>
                <a:cs typeface="Arial"/>
                <a:sym typeface="Arial"/>
                <a:rtl val="0"/>
              </a:rPr>
              <a:t> </a:t>
            </a:r>
          </a:p>
          <a:p>
            <a:pPr marL="0" marR="0" lvl="0" indent="0" algn="ctr" rtl="0">
              <a:lnSpc>
                <a:spcPct val="80000"/>
              </a:lnSpc>
              <a:spcBef>
                <a:spcPts val="0"/>
              </a:spcBef>
              <a:spcAft>
                <a:spcPts val="0"/>
              </a:spcAft>
              <a:buClr>
                <a:schemeClr val="dk1"/>
              </a:buClr>
              <a:buSzPct val="25000"/>
              <a:buFont typeface="Arial"/>
              <a:buNone/>
            </a:pPr>
            <a:r>
              <a:rPr lang="en-US" sz="4000" b="0" i="0" u="none" strike="noStrike" cap="none" baseline="0" dirty="0" err="1" smtClean="0">
                <a:solidFill>
                  <a:schemeClr val="dk1"/>
                </a:solidFill>
                <a:latin typeface="Arial"/>
                <a:ea typeface="Arial"/>
                <a:cs typeface="Arial"/>
                <a:sym typeface="Arial"/>
                <a:rtl val="0"/>
              </a:rPr>
              <a:t>Anindita</a:t>
            </a:r>
            <a:r>
              <a:rPr lang="en-US" sz="4000" b="0" i="0" u="none" strike="noStrike" cap="none" baseline="0" dirty="0" smtClean="0">
                <a:solidFill>
                  <a:schemeClr val="dk1"/>
                </a:solidFill>
                <a:latin typeface="Arial"/>
                <a:ea typeface="Arial"/>
                <a:cs typeface="Arial"/>
                <a:sym typeface="Arial"/>
                <a:rtl val="0"/>
              </a:rPr>
              <a:t> Varshneya*, Nicole A. Anguiano**, </a:t>
            </a:r>
            <a:r>
              <a:rPr lang="en-US" sz="4000" b="0" i="0" u="none" strike="noStrike" cap="none" baseline="0" dirty="0" err="1" smtClean="0">
                <a:solidFill>
                  <a:schemeClr val="dk1"/>
                </a:solidFill>
                <a:latin typeface="Arial"/>
                <a:ea typeface="Arial"/>
                <a:cs typeface="Arial"/>
                <a:sym typeface="Arial"/>
                <a:rtl val="0"/>
              </a:rPr>
              <a:t>Mihir</a:t>
            </a:r>
            <a:r>
              <a:rPr lang="en-US" sz="4000" b="0" i="0" u="none" strike="noStrike" cap="none" baseline="0" dirty="0" smtClean="0">
                <a:solidFill>
                  <a:schemeClr val="dk1"/>
                </a:solidFill>
                <a:latin typeface="Arial"/>
                <a:ea typeface="Arial"/>
                <a:cs typeface="Arial"/>
                <a:sym typeface="Arial"/>
                <a:rtl val="0"/>
              </a:rPr>
              <a:t> </a:t>
            </a:r>
            <a:r>
              <a:rPr lang="en-US" sz="4000" b="0" i="0" u="none" strike="noStrike" cap="none" baseline="0" dirty="0" err="1" smtClean="0">
                <a:solidFill>
                  <a:schemeClr val="dk1"/>
                </a:solidFill>
                <a:latin typeface="Arial"/>
                <a:ea typeface="Arial"/>
                <a:cs typeface="Arial"/>
                <a:sym typeface="Arial"/>
                <a:rtl val="0"/>
              </a:rPr>
              <a:t>Samdarsh</a:t>
            </a:r>
            <a:r>
              <a:rPr lang="en-US" sz="4000" dirty="0" err="1" smtClean="0">
                <a:solidFill>
                  <a:schemeClr val="dk1"/>
                </a:solidFill>
              </a:rPr>
              <a:t>i</a:t>
            </a:r>
            <a:r>
              <a:rPr lang="en-US" sz="4000" dirty="0" smtClean="0">
                <a:solidFill>
                  <a:schemeClr val="dk1"/>
                </a:solidFill>
              </a:rPr>
              <a:t>*</a:t>
            </a:r>
            <a:r>
              <a:rPr lang="en-US" sz="4000" b="0" i="0" u="none" strike="noStrike" cap="none" baseline="0" dirty="0" smtClean="0">
                <a:solidFill>
                  <a:schemeClr val="dk1"/>
                </a:solidFill>
                <a:latin typeface="Arial"/>
                <a:ea typeface="Arial"/>
                <a:cs typeface="Arial"/>
                <a:sym typeface="Arial"/>
                <a:rtl val="0"/>
              </a:rPr>
              <a:t>, </a:t>
            </a:r>
            <a:r>
              <a:rPr lang="en-US" sz="4000" b="0" i="0" u="none" strike="noStrike" cap="none" baseline="0" dirty="0" err="1" smtClean="0">
                <a:solidFill>
                  <a:schemeClr val="dk1"/>
                </a:solidFill>
                <a:latin typeface="Arial"/>
                <a:ea typeface="Arial"/>
                <a:cs typeface="Arial"/>
                <a:sym typeface="Arial"/>
                <a:rtl val="0"/>
              </a:rPr>
              <a:t>Yeon</a:t>
            </a:r>
            <a:r>
              <a:rPr lang="en-US" sz="4000" b="0" i="0" u="none" strike="noStrike" cap="none" baseline="0" dirty="0" smtClean="0">
                <a:solidFill>
                  <a:schemeClr val="dk1"/>
                </a:solidFill>
                <a:latin typeface="Arial"/>
                <a:ea typeface="Arial"/>
                <a:cs typeface="Arial"/>
                <a:sym typeface="Arial"/>
                <a:rtl val="0"/>
              </a:rPr>
              <a:t>-Soo Shin**, </a:t>
            </a:r>
            <a:r>
              <a:rPr lang="en-US" sz="4000" b="0" i="0" u="none" strike="noStrike" cap="none" baseline="0" dirty="0">
                <a:solidFill>
                  <a:schemeClr val="dk1"/>
                </a:solidFill>
                <a:latin typeface="Arial"/>
                <a:ea typeface="Arial"/>
                <a:cs typeface="Arial"/>
                <a:sym typeface="Arial"/>
                <a:rtl val="0"/>
              </a:rPr>
              <a:t>Kam D. </a:t>
            </a:r>
            <a:r>
              <a:rPr lang="en-US" sz="4000" b="0" i="0" u="none" strike="noStrike" cap="none" baseline="0" dirty="0" err="1" smtClean="0">
                <a:solidFill>
                  <a:schemeClr val="dk1"/>
                </a:solidFill>
                <a:latin typeface="Arial"/>
                <a:ea typeface="Arial"/>
                <a:cs typeface="Arial"/>
                <a:sym typeface="Arial"/>
                <a:rtl val="0"/>
              </a:rPr>
              <a:t>Dahlquist</a:t>
            </a:r>
            <a:r>
              <a:rPr lang="en-US" sz="4000" b="0" i="0" u="none" strike="noStrike" cap="none" baseline="0" dirty="0" smtClean="0">
                <a:solidFill>
                  <a:schemeClr val="dk1"/>
                </a:solidFill>
                <a:latin typeface="Arial"/>
                <a:ea typeface="Arial"/>
                <a:cs typeface="Arial"/>
                <a:sym typeface="Arial"/>
                <a:rtl val="0"/>
              </a:rPr>
              <a:t>*</a:t>
            </a:r>
            <a:r>
              <a:rPr lang="en-US" sz="4000" b="0" i="0" u="none" strike="noStrike" cap="none" baseline="0" dirty="0">
                <a:solidFill>
                  <a:schemeClr val="dk1"/>
                </a:solidFill>
                <a:latin typeface="Arial"/>
                <a:ea typeface="Arial"/>
                <a:cs typeface="Arial"/>
                <a:sym typeface="Arial"/>
                <a:rtl val="0"/>
              </a:rPr>
              <a:t>, John David N. </a:t>
            </a:r>
            <a:r>
              <a:rPr lang="en-US" sz="4000" b="0" i="0" u="none" strike="noStrike" cap="none" baseline="0" dirty="0" err="1" smtClean="0">
                <a:solidFill>
                  <a:schemeClr val="dk1"/>
                </a:solidFill>
                <a:latin typeface="Arial"/>
                <a:ea typeface="Arial"/>
                <a:cs typeface="Arial"/>
                <a:sym typeface="Arial"/>
                <a:rtl val="0"/>
              </a:rPr>
              <a:t>Dionisio</a:t>
            </a:r>
            <a:r>
              <a:rPr lang="en-US" sz="4000" b="0" i="0" u="none" strike="noStrike" cap="none" baseline="0" dirty="0" smtClean="0">
                <a:solidFill>
                  <a:schemeClr val="dk1"/>
                </a:solidFill>
                <a:latin typeface="Arial"/>
                <a:ea typeface="Arial"/>
                <a:cs typeface="Arial"/>
                <a:sym typeface="Arial"/>
                <a:rtl val="0"/>
              </a:rPr>
              <a:t>**</a:t>
            </a:r>
            <a:r>
              <a:rPr lang="en-US" sz="4000" b="0" i="0" u="none" strike="noStrike" cap="none" baseline="0" dirty="0">
                <a:solidFill>
                  <a:schemeClr val="dk1"/>
                </a:solidFill>
                <a:latin typeface="Arial"/>
                <a:ea typeface="Arial"/>
                <a:cs typeface="Arial"/>
                <a:sym typeface="Arial"/>
                <a:rtl val="0"/>
              </a:rPr>
              <a:t>, and Ben G. Fitzpatrick***</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3200" b="0" i="0" u="none" strike="noStrike" cap="none" baseline="0" dirty="0" smtClean="0">
                <a:solidFill>
                  <a:schemeClr val="dk1"/>
                </a:solidFill>
                <a:latin typeface="Arial"/>
                <a:ea typeface="Arial"/>
                <a:cs typeface="Arial"/>
                <a:sym typeface="Arial"/>
                <a:rtl val="0"/>
              </a:rPr>
              <a:t>*</a:t>
            </a:r>
            <a:r>
              <a:rPr lang="en-US" sz="3200" b="0" i="0" u="none" strike="noStrike" cap="none" baseline="0" dirty="0">
                <a:solidFill>
                  <a:schemeClr val="dk1"/>
                </a:solidFill>
                <a:latin typeface="Arial"/>
                <a:ea typeface="Arial"/>
                <a:cs typeface="Arial"/>
                <a:sym typeface="Arial"/>
                <a:rtl val="0"/>
              </a:rPr>
              <a:t>Department of Biology, </a:t>
            </a:r>
            <a:r>
              <a:rPr lang="en-US" sz="3200" dirty="0" smtClean="0">
                <a:solidFill>
                  <a:schemeClr val="dk1"/>
                </a:solidFill>
              </a:rPr>
              <a:t>**Department </a:t>
            </a:r>
            <a:r>
              <a:rPr lang="en-US" sz="3200" dirty="0">
                <a:solidFill>
                  <a:schemeClr val="dk1"/>
                </a:solidFill>
              </a:rPr>
              <a:t>of Electrical Engineering and Computer Science, *</a:t>
            </a:r>
            <a:r>
              <a:rPr lang="en-US" sz="3200" b="0" i="0" u="none" strike="noStrike" cap="none" baseline="0" dirty="0">
                <a:solidFill>
                  <a:schemeClr val="dk1"/>
                </a:solidFill>
                <a:latin typeface="Arial"/>
                <a:ea typeface="Arial"/>
                <a:cs typeface="Arial"/>
                <a:sym typeface="Arial"/>
                <a:rtl val="0"/>
              </a:rPr>
              <a:t>**Department </a:t>
            </a:r>
            <a:r>
              <a:rPr lang="en-US" sz="3200" b="0" i="0" u="none" strike="noStrike" cap="none" baseline="0" dirty="0">
                <a:solidFill>
                  <a:srgbClr val="000000"/>
                </a:solidFill>
                <a:latin typeface="Arial"/>
                <a:ea typeface="Arial"/>
                <a:cs typeface="Arial"/>
                <a:sym typeface="Arial"/>
                <a:rtl val="0"/>
              </a:rPr>
              <a:t>of Mathematics, Loyola </a:t>
            </a:r>
            <a:r>
              <a:rPr lang="en-US" sz="3200" b="0" i="0" u="none" strike="noStrike" cap="none" baseline="0" dirty="0">
                <a:solidFill>
                  <a:schemeClr val="dk1"/>
                </a:solidFill>
                <a:latin typeface="Arial"/>
                <a:ea typeface="Arial"/>
                <a:cs typeface="Arial"/>
                <a:sym typeface="Arial"/>
                <a:rtl val="0"/>
              </a:rPr>
              <a:t>Marymount University, 1 LMU Drive, Los Angeles, CA 90045</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marL="0" marR="0" lvl="0" indent="0" algn="ctr" rtl="0">
              <a:lnSpc>
                <a:spcPct val="80000"/>
              </a:lnSpc>
              <a:spcBef>
                <a:spcPts val="0"/>
              </a:spcBef>
              <a:spcAft>
                <a:spcPts val="0"/>
              </a:spcAft>
              <a:buClr>
                <a:srgbClr val="014D00"/>
              </a:buClr>
              <a:buSzPct val="25000"/>
              <a:buFont typeface="Arial"/>
              <a:buNone/>
            </a:pPr>
            <a:r>
              <a:rPr lang="en-US" sz="3800" b="0" i="0" u="none" strike="noStrike" cap="none" baseline="0" dirty="0">
                <a:solidFill>
                  <a:srgbClr val="014D00"/>
                </a:solidFill>
                <a:latin typeface="Arial"/>
                <a:ea typeface="Arial"/>
                <a:cs typeface="Arial"/>
                <a:sym typeface="Arial"/>
                <a:rtl val="0"/>
              </a:rPr>
              <a:t> http://dondi.github.io/GRNsight/</a:t>
            </a:r>
          </a:p>
        </p:txBody>
      </p:sp>
      <p:pic>
        <p:nvPicPr>
          <p:cNvPr id="113" name="Shape 113"/>
          <p:cNvPicPr preferRelativeResize="0"/>
          <p:nvPr/>
        </p:nvPicPr>
        <p:blipFill rotWithShape="1">
          <a:blip r:embed="rId3">
            <a:alphaModFix/>
          </a:blip>
          <a:srcRect/>
          <a:stretch/>
        </p:blipFill>
        <p:spPr>
          <a:xfrm>
            <a:off x="38182061" y="1314415"/>
            <a:ext cx="4366973" cy="2194163"/>
          </a:xfrm>
          <a:prstGeom prst="rect">
            <a:avLst/>
          </a:prstGeom>
          <a:noFill/>
          <a:ln>
            <a:noFill/>
          </a:ln>
        </p:spPr>
      </p:pic>
      <p:sp>
        <p:nvSpPr>
          <p:cNvPr id="57" name="Shape 90"/>
          <p:cNvSpPr/>
          <p:nvPr/>
        </p:nvSpPr>
        <p:spPr>
          <a:xfrm>
            <a:off x="835487" y="7331101"/>
            <a:ext cx="9754536" cy="9280678"/>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rgbClr val="000000"/>
                </a:solidFill>
                <a:latin typeface="Arial"/>
                <a:ea typeface="Arial"/>
                <a:cs typeface="Arial"/>
                <a:sym typeface="Arial"/>
                <a:rtl val="0"/>
              </a:rPr>
              <a:t>The central dogma of molecular biology describes the flow of information in a cell during gene expression from DNA to RNA to protein.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control gene expression by binding to regulatory DNA sequences.</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Activators increase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Repressors decrease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are themselves proteins encoded by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tl val="0"/>
              </a:rPr>
              <a:t>                 </a:t>
            </a:r>
            <a:r>
              <a:rPr lang="en-US" sz="1500" b="0" i="0" u="none" strike="noStrike" cap="none" baseline="0" dirty="0">
                <a:solidFill>
                  <a:schemeClr val="dk1"/>
                </a:solidFill>
                <a:latin typeface="Arial"/>
                <a:ea typeface="Arial"/>
                <a:cs typeface="Arial"/>
                <a:sym typeface="Arial"/>
                <a:rtl val="0"/>
              </a:rPr>
              <a:t>Freeman (2002)</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A </a:t>
            </a:r>
            <a:r>
              <a:rPr lang="en-US" sz="2200" b="0" i="0" u="none" strike="noStrike" cap="none" baseline="0" dirty="0">
                <a:solidFill>
                  <a:schemeClr val="dk1"/>
                </a:solidFill>
                <a:latin typeface="Arial"/>
                <a:ea typeface="Arial"/>
                <a:cs typeface="Arial"/>
                <a:sym typeface="Arial"/>
                <a:rtl val="0"/>
              </a:rPr>
              <a:t>gene regulatory network (GRN) consists of genes, transcription factors, and the regulatory connections between them, which govern the level of expression of mRNA and proteins from those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node represents the gene, the mRNA, and the protein expressed from the gene.</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edge represents a regulatory relationship.</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All the nodes are transcription factors themselves.</a:t>
            </a:r>
          </a:p>
        </p:txBody>
      </p:sp>
      <p:sp>
        <p:nvSpPr>
          <p:cNvPr id="58" name="Shape 91"/>
          <p:cNvSpPr/>
          <p:nvPr/>
        </p:nvSpPr>
        <p:spPr>
          <a:xfrm>
            <a:off x="1752540" y="11938630"/>
            <a:ext cx="191585" cy="248205"/>
          </a:xfrm>
          <a:prstGeom prst="rect">
            <a:avLst/>
          </a:prstGeom>
          <a:solidFill>
            <a:schemeClr val="lt1"/>
          </a:solidFill>
          <a:ln w="9525" cap="flat">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500" b="0" i="0" u="none" strike="noStrike" cap="none" baseline="0">
              <a:solidFill>
                <a:schemeClr val="dk1"/>
              </a:solidFill>
              <a:latin typeface="Calibri"/>
              <a:ea typeface="Calibri"/>
              <a:cs typeface="Calibri"/>
              <a:sym typeface="Calibri"/>
              <a:rtl val="0"/>
            </a:endParaRPr>
          </a:p>
        </p:txBody>
      </p:sp>
      <p:pic>
        <p:nvPicPr>
          <p:cNvPr id="60" name="Shape 116"/>
          <p:cNvPicPr preferRelativeResize="0"/>
          <p:nvPr/>
        </p:nvPicPr>
        <p:blipFill rotWithShape="1">
          <a:blip r:embed="rId4">
            <a:alphaModFix/>
          </a:blip>
          <a:srcRect/>
          <a:stretch/>
        </p:blipFill>
        <p:spPr>
          <a:xfrm>
            <a:off x="2708913" y="13241592"/>
            <a:ext cx="5616845" cy="2066573"/>
          </a:xfrm>
          <a:prstGeom prst="rect">
            <a:avLst/>
          </a:prstGeom>
          <a:noFill/>
          <a:ln>
            <a:noFill/>
          </a:ln>
        </p:spPr>
      </p:pic>
      <p:pic>
        <p:nvPicPr>
          <p:cNvPr id="61" name="Shape 117"/>
          <p:cNvPicPr preferRelativeResize="0"/>
          <p:nvPr/>
        </p:nvPicPr>
        <p:blipFill rotWithShape="1">
          <a:blip r:embed="rId5">
            <a:alphaModFix/>
          </a:blip>
          <a:srcRect r="10182"/>
          <a:stretch/>
        </p:blipFill>
        <p:spPr>
          <a:xfrm>
            <a:off x="1680858" y="9864558"/>
            <a:ext cx="2490747" cy="2083526"/>
          </a:xfrm>
          <a:prstGeom prst="rect">
            <a:avLst/>
          </a:prstGeom>
          <a:noFill/>
          <a:ln>
            <a:noFill/>
          </a:ln>
        </p:spPr>
      </p:pic>
      <p:pic>
        <p:nvPicPr>
          <p:cNvPr id="62" name="Shape 118"/>
          <p:cNvPicPr preferRelativeResize="0"/>
          <p:nvPr/>
        </p:nvPicPr>
        <p:blipFill rotWithShape="1">
          <a:blip r:embed="rId6">
            <a:alphaModFix/>
          </a:blip>
          <a:srcRect l="27345" t="34020" b="29849"/>
          <a:stretch/>
        </p:blipFill>
        <p:spPr>
          <a:xfrm>
            <a:off x="4758346" y="10016030"/>
            <a:ext cx="5101933" cy="1903249"/>
          </a:xfrm>
          <a:prstGeom prst="rect">
            <a:avLst/>
          </a:prstGeom>
          <a:noFill/>
          <a:ln>
            <a:noFill/>
          </a:ln>
        </p:spPr>
      </p:pic>
      <p:sp>
        <p:nvSpPr>
          <p:cNvPr id="63" name="Shape 92"/>
          <p:cNvSpPr txBox="1"/>
          <p:nvPr/>
        </p:nvSpPr>
        <p:spPr>
          <a:xfrm>
            <a:off x="835487" y="18196790"/>
            <a:ext cx="9754534" cy="9991790"/>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The </a:t>
            </a:r>
            <a:r>
              <a:rPr lang="en-US" sz="2200" b="0" i="0" u="none" strike="noStrike" cap="none" baseline="0" dirty="0">
                <a:solidFill>
                  <a:schemeClr val="dk1"/>
                </a:solidFill>
                <a:latin typeface="Arial"/>
                <a:ea typeface="Arial"/>
                <a:cs typeface="Arial"/>
                <a:sym typeface="Arial"/>
                <a:rtl val="0"/>
              </a:rPr>
              <a:t>MATLAB model is available at http://kdahlquist.github.io/GRNmap/</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err="1">
                <a:solidFill>
                  <a:srgbClr val="000000"/>
                </a:solidFill>
                <a:latin typeface="Arial"/>
                <a:ea typeface="Arial"/>
                <a:cs typeface="Arial"/>
                <a:sym typeface="Arial"/>
                <a:rtl val="0"/>
              </a:rPr>
              <a:t>GRNmap</a:t>
            </a:r>
            <a:r>
              <a:rPr lang="en-US" sz="2200" b="0" i="0" u="none" strike="noStrike" cap="none" baseline="0" dirty="0">
                <a:solidFill>
                  <a:srgbClr val="000000"/>
                </a:solidFill>
                <a:latin typeface="Arial"/>
                <a:ea typeface="Arial"/>
                <a:cs typeface="Arial"/>
                <a:sym typeface="Arial"/>
                <a:rtl val="0"/>
              </a:rPr>
              <a:t> is a differential equations model of the changes in gene expression over time for a gene </a:t>
            </a:r>
            <a:r>
              <a:rPr lang="en-US" sz="2200" b="0" i="0" u="none" strike="noStrike" cap="none" baseline="0">
                <a:solidFill>
                  <a:srgbClr val="000000"/>
                </a:solidFill>
                <a:latin typeface="Arial"/>
                <a:ea typeface="Arial"/>
                <a:cs typeface="Arial"/>
                <a:sym typeface="Arial"/>
                <a:rtl val="0"/>
              </a:rPr>
              <a:t>regulatory </a:t>
            </a:r>
            <a:r>
              <a:rPr lang="en-US" sz="2200" b="0" i="0" u="none" strike="noStrike" cap="none" baseline="0" smtClean="0">
                <a:solidFill>
                  <a:srgbClr val="000000"/>
                </a:solidFill>
                <a:latin typeface="Arial"/>
                <a:ea typeface="Arial"/>
                <a:cs typeface="Arial"/>
                <a:sym typeface="Arial"/>
                <a:rtl val="0"/>
              </a:rPr>
              <a:t>network (Dahlquist et</a:t>
            </a:r>
            <a:r>
              <a:rPr lang="en-US" sz="2200" b="0" i="0" u="none" strike="noStrike" cap="none" smtClean="0">
                <a:solidFill>
                  <a:srgbClr val="000000"/>
                </a:solidFill>
                <a:latin typeface="Arial"/>
                <a:ea typeface="Arial"/>
                <a:cs typeface="Arial"/>
                <a:sym typeface="Arial"/>
                <a:rtl val="0"/>
              </a:rPr>
              <a:t> al. 2015)</a:t>
            </a:r>
            <a:r>
              <a:rPr lang="en-US" sz="2200" b="0" i="0" u="none" strike="noStrike" cap="none" baseline="0" smtClean="0">
                <a:solidFill>
                  <a:srgbClr val="000000"/>
                </a:solidFill>
                <a:latin typeface="Arial"/>
                <a:ea typeface="Arial"/>
                <a:cs typeface="Arial"/>
                <a:sym typeface="Arial"/>
                <a:rtl val="0"/>
              </a:rPr>
              <a:t>.</a:t>
            </a:r>
            <a:endParaRPr lang="en-US" sz="2200" b="0" i="0" u="none" strike="noStrike" cap="none" baseline="0" dirty="0">
              <a:solidFill>
                <a:srgbClr val="000000"/>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gene (node) in the network has an equation.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The parameters in the model are estimated from laboratory data.</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The weight parameter, </a:t>
            </a:r>
            <a:r>
              <a:rPr lang="en-US" sz="2200" b="0" i="1" u="none" strike="noStrike" cap="none" baseline="0" dirty="0">
                <a:solidFill>
                  <a:schemeClr val="dk1"/>
                </a:solidFill>
                <a:latin typeface="Arial"/>
                <a:ea typeface="Arial"/>
                <a:cs typeface="Arial"/>
                <a:sym typeface="Arial"/>
                <a:rtl val="0"/>
              </a:rPr>
              <a:t>w</a:t>
            </a:r>
            <a:r>
              <a:rPr lang="en-US" sz="2200" b="0" i="0" u="none" strike="noStrike" cap="none" baseline="0" dirty="0">
                <a:solidFill>
                  <a:schemeClr val="dk1"/>
                </a:solidFill>
                <a:latin typeface="Arial"/>
                <a:ea typeface="Arial"/>
                <a:cs typeface="Arial"/>
                <a:sym typeface="Arial"/>
                <a:rtl val="0"/>
              </a:rPr>
              <a:t>, gives the direction (activation or repression) and magnitude of </a:t>
            </a:r>
            <a:r>
              <a:rPr lang="en-US" sz="2200" b="0" i="0" u="none" strike="noStrike" cap="none" baseline="0" dirty="0" smtClean="0">
                <a:solidFill>
                  <a:schemeClr val="dk1"/>
                </a:solidFill>
                <a:latin typeface="Arial"/>
                <a:ea typeface="Arial"/>
                <a:cs typeface="Arial"/>
                <a:sym typeface="Arial"/>
                <a:rtl val="0"/>
              </a:rPr>
              <a:t>the regulatory </a:t>
            </a:r>
            <a:r>
              <a:rPr lang="en-US" sz="2200" b="0" i="0" u="none" strike="noStrike" cap="none" baseline="0" dirty="0">
                <a:solidFill>
                  <a:schemeClr val="dk1"/>
                </a:solidFill>
                <a:latin typeface="Arial"/>
                <a:ea typeface="Arial"/>
                <a:cs typeface="Arial"/>
                <a:sym typeface="Arial"/>
                <a:rtl val="0"/>
              </a:rPr>
              <a:t>relationship</a:t>
            </a:r>
            <a:r>
              <a:rPr lang="en-US" sz="2200" b="0" i="0" u="none" strike="noStrike" cap="none" baseline="0" dirty="0" smtClean="0">
                <a:solidFill>
                  <a:schemeClr val="dk1"/>
                </a:solidFill>
                <a:latin typeface="Arial"/>
                <a:ea typeface="Arial"/>
                <a:cs typeface="Arial"/>
                <a:sym typeface="Arial"/>
                <a:rtl val="0"/>
              </a:rPr>
              <a:t>.</a:t>
            </a:r>
          </a:p>
          <a:p>
            <a:pPr marL="236538" marR="0" lvl="0" indent="-236538" algn="l" rtl="0">
              <a:lnSpc>
                <a:spcPct val="100000"/>
              </a:lnSpc>
              <a:spcBef>
                <a:spcPts val="0"/>
              </a:spcBef>
              <a:spcAft>
                <a:spcPts val="0"/>
              </a:spcAft>
              <a:buClr>
                <a:schemeClr val="dk1"/>
              </a:buClr>
              <a:buSzPct val="100000"/>
              <a:buFont typeface="Arial"/>
              <a:buChar char="•"/>
            </a:pPr>
            <a:r>
              <a:rPr lang="en-US" sz="2200" dirty="0" err="1" smtClean="0">
                <a:solidFill>
                  <a:schemeClr val="dk1"/>
                </a:solidFill>
              </a:rPr>
              <a:t>GRNmap</a:t>
            </a:r>
            <a:r>
              <a:rPr lang="en-US" sz="2200" dirty="0" smtClean="0">
                <a:solidFill>
                  <a:schemeClr val="dk1"/>
                </a:solidFill>
              </a:rPr>
              <a:t> produces an Excel spreadsheet with an adjacency matrix representing the network.</a:t>
            </a: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2200" b="0" i="0" u="none" strike="noStrike" cap="none" baseline="0" dirty="0">
              <a:solidFill>
                <a:schemeClr val="dk1"/>
              </a:solidFill>
              <a:latin typeface="Arial"/>
              <a:ea typeface="Arial"/>
              <a:cs typeface="Arial"/>
              <a:sym typeface="Arial"/>
              <a:rtl val="0"/>
            </a:endParaRPr>
          </a:p>
        </p:txBody>
      </p:sp>
      <p:sp>
        <p:nvSpPr>
          <p:cNvPr id="64" name="Shape 94"/>
          <p:cNvSpPr/>
          <p:nvPr/>
        </p:nvSpPr>
        <p:spPr>
          <a:xfrm>
            <a:off x="835483" y="28470371"/>
            <a:ext cx="9754534" cy="1078929"/>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b="0" i="0" u="none" strike="noStrike" cap="none" baseline="0" dirty="0" err="1" smtClean="0">
                <a:solidFill>
                  <a:srgbClr val="017C00"/>
                </a:solidFill>
                <a:latin typeface="Arial"/>
                <a:ea typeface="Arial"/>
                <a:cs typeface="Arial"/>
                <a:sym typeface="Arial"/>
                <a:rtl val="0"/>
              </a:rPr>
              <a:t>GRNsight</a:t>
            </a:r>
            <a:r>
              <a:rPr lang="en-US" sz="3600" b="0" i="0" u="none" strike="noStrike" cap="none" baseline="0" dirty="0" smtClean="0">
                <a:solidFill>
                  <a:srgbClr val="017C00"/>
                </a:solidFill>
                <a:latin typeface="Arial"/>
                <a:ea typeface="Arial"/>
                <a:cs typeface="Arial"/>
                <a:sym typeface="Arial"/>
                <a:rtl val="0"/>
              </a:rPr>
              <a:t> Accepts</a:t>
            </a:r>
            <a:r>
              <a:rPr lang="en-US" sz="3600" b="0" i="0" u="none" strike="noStrike" cap="none" dirty="0" smtClean="0">
                <a:solidFill>
                  <a:srgbClr val="017C00"/>
                </a:solidFill>
                <a:latin typeface="Arial"/>
                <a:ea typeface="Arial"/>
                <a:cs typeface="Arial"/>
                <a:sym typeface="Arial"/>
                <a:rtl val="0"/>
              </a:rPr>
              <a:t> Microsoft </a:t>
            </a:r>
            <a:r>
              <a:rPr lang="en-US" sz="3600" dirty="0" smtClean="0">
                <a:solidFill>
                  <a:srgbClr val="017C00"/>
                </a:solidFill>
              </a:rPr>
              <a:t>Excel, SIF, and </a:t>
            </a:r>
            <a:r>
              <a:rPr lang="en-US" sz="3600" dirty="0" err="1" smtClean="0">
                <a:solidFill>
                  <a:srgbClr val="017C00"/>
                </a:solidFill>
              </a:rPr>
              <a:t>GraphML</a:t>
            </a:r>
            <a:r>
              <a:rPr lang="en-US" sz="3600" dirty="0" smtClean="0">
                <a:solidFill>
                  <a:srgbClr val="017C00"/>
                </a:solidFill>
              </a:rPr>
              <a:t> Files </a:t>
            </a:r>
            <a:r>
              <a:rPr lang="en-US" sz="3600" dirty="0">
                <a:solidFill>
                  <a:srgbClr val="017C00"/>
                </a:solidFill>
              </a:rPr>
              <a:t>in </a:t>
            </a:r>
            <a:r>
              <a:rPr lang="en-US" sz="3600" b="0" i="0" u="none" strike="noStrike" cap="none" dirty="0" smtClean="0">
                <a:solidFill>
                  <a:srgbClr val="017C00"/>
                </a:solidFill>
                <a:latin typeface="Arial"/>
                <a:ea typeface="Arial"/>
                <a:cs typeface="Arial"/>
                <a:sym typeface="Arial"/>
                <a:rtl val="0"/>
              </a:rPr>
              <a:t>the Proper Format</a:t>
            </a:r>
            <a:endParaRPr lang="en-US" sz="3600" b="0" i="0" u="none" strike="noStrike" cap="none" baseline="0" dirty="0">
              <a:solidFill>
                <a:srgbClr val="017C00"/>
              </a:solidFill>
              <a:latin typeface="Arial"/>
              <a:ea typeface="Arial"/>
              <a:cs typeface="Arial"/>
              <a:sym typeface="Arial"/>
              <a:rtl val="0"/>
            </a:endParaRPr>
          </a:p>
        </p:txBody>
      </p:sp>
      <p:sp>
        <p:nvSpPr>
          <p:cNvPr id="65" name="Shape 95"/>
          <p:cNvSpPr/>
          <p:nvPr/>
        </p:nvSpPr>
        <p:spPr>
          <a:xfrm>
            <a:off x="835486" y="29546688"/>
            <a:ext cx="9754534" cy="2538187"/>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Excel workbooks </a:t>
            </a:r>
            <a:r>
              <a:rPr lang="en-US" sz="2200" b="0" i="0" u="none" strike="noStrike" cap="none" baseline="0" dirty="0">
                <a:solidFill>
                  <a:schemeClr val="dk1"/>
                </a:solidFill>
                <a:latin typeface="Arial"/>
                <a:ea typeface="Arial"/>
                <a:cs typeface="Arial"/>
                <a:sym typeface="Arial"/>
                <a:rtl val="0"/>
              </a:rPr>
              <a:t>need a “network” </a:t>
            </a:r>
            <a:r>
              <a:rPr lang="en-US" sz="2200" b="0" i="0" u="none" strike="noStrike" cap="none" baseline="0" dirty="0" smtClean="0">
                <a:solidFill>
                  <a:schemeClr val="dk1"/>
                </a:solidFill>
                <a:latin typeface="Arial"/>
                <a:ea typeface="Arial"/>
                <a:cs typeface="Arial"/>
                <a:sym typeface="Arial"/>
                <a:rtl val="0"/>
              </a:rPr>
              <a:t>sheet (for unweighted graphs) or a “</a:t>
            </a:r>
            <a:r>
              <a:rPr lang="en-US" sz="2200" b="0" i="0" u="none" strike="noStrike" cap="none" baseline="0" dirty="0" err="1" smtClean="0">
                <a:solidFill>
                  <a:schemeClr val="dk1"/>
                </a:solidFill>
                <a:latin typeface="Arial"/>
                <a:ea typeface="Arial"/>
                <a:cs typeface="Arial"/>
                <a:sym typeface="Arial"/>
                <a:rtl val="0"/>
              </a:rPr>
              <a:t>network_optimized_weights</a:t>
            </a:r>
            <a:r>
              <a:rPr lang="en-US" sz="2200" b="0" i="0" u="none" strike="noStrike" cap="none" baseline="0" dirty="0">
                <a:solidFill>
                  <a:schemeClr val="dk1"/>
                </a:solidFill>
                <a:latin typeface="Arial"/>
                <a:ea typeface="Arial"/>
                <a:cs typeface="Arial"/>
                <a:sym typeface="Arial"/>
                <a:rtl val="0"/>
              </a:rPr>
              <a:t>” sheet </a:t>
            </a:r>
            <a:r>
              <a:rPr lang="en-US" sz="2200" b="0" i="0" u="none" strike="noStrike" cap="none" baseline="0" dirty="0" smtClean="0">
                <a:solidFill>
                  <a:schemeClr val="dk1"/>
                </a:solidFill>
                <a:latin typeface="Arial"/>
                <a:ea typeface="Arial"/>
                <a:cs typeface="Arial"/>
                <a:sym typeface="Arial"/>
                <a:rtl val="0"/>
              </a:rPr>
              <a:t>(for</a:t>
            </a:r>
            <a:r>
              <a:rPr lang="en-US" sz="2200" b="0" i="0" u="none" strike="noStrike" cap="none" dirty="0" smtClean="0">
                <a:solidFill>
                  <a:schemeClr val="dk1"/>
                </a:solidFill>
                <a:latin typeface="Arial"/>
                <a:ea typeface="Arial"/>
                <a:cs typeface="Arial"/>
                <a:sym typeface="Arial"/>
                <a:rtl val="0"/>
              </a:rPr>
              <a:t> weighted graphs</a:t>
            </a:r>
            <a:r>
              <a:rPr lang="en-US" sz="2200" b="0" i="0" u="none" strike="noStrike" cap="none" dirty="0" smtClean="0">
                <a:solidFill>
                  <a:schemeClr val="dk1"/>
                </a:solidFill>
                <a:latin typeface="Arial"/>
                <a:ea typeface="Arial"/>
                <a:cs typeface="Arial"/>
                <a:sym typeface="Arial"/>
                <a:rtl val="0"/>
              </a:rPr>
              <a:t>). </a:t>
            </a:r>
            <a:r>
              <a:rPr lang="en-US" sz="2200" baseline="0" dirty="0" smtClean="0">
                <a:solidFill>
                  <a:schemeClr val="dk1"/>
                </a:solidFill>
              </a:rPr>
              <a:t>The</a:t>
            </a:r>
            <a:r>
              <a:rPr lang="en-US" sz="2200" dirty="0" smtClean="0">
                <a:solidFill>
                  <a:schemeClr val="dk1"/>
                </a:solidFill>
              </a:rPr>
              <a:t> adjacency matrix can be </a:t>
            </a:r>
            <a:r>
              <a:rPr lang="en-US" sz="2200" dirty="0" smtClean="0">
                <a:solidFill>
                  <a:schemeClr val="dk1"/>
                </a:solidFill>
                <a:rtl val="0"/>
              </a:rPr>
              <a:t>symmetrical or asymmetrical</a:t>
            </a:r>
            <a:r>
              <a:rPr lang="en-US" sz="2200" b="0" i="0" u="none" strike="noStrike" cap="none" baseline="0" dirty="0" smtClean="0">
                <a:solidFill>
                  <a:schemeClr val="dk1"/>
                </a:solidFill>
                <a:latin typeface="Arial"/>
                <a:ea typeface="Arial"/>
                <a:cs typeface="Arial"/>
                <a:sym typeface="Arial"/>
                <a:rtl val="0"/>
              </a:rPr>
              <a:t>. </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err="1" smtClean="0">
                <a:solidFill>
                  <a:schemeClr val="dk1"/>
                </a:solidFill>
                <a:latin typeface="Arial"/>
                <a:ea typeface="Arial"/>
                <a:cs typeface="Arial"/>
                <a:sym typeface="Arial"/>
                <a:rtl val="0"/>
              </a:rPr>
              <a:t>GRNmap</a:t>
            </a:r>
            <a:r>
              <a:rPr lang="en-US" sz="2200" b="0" i="0" u="none" strike="noStrike" cap="none" baseline="0" dirty="0" smtClean="0">
                <a:solidFill>
                  <a:schemeClr val="dk1"/>
                </a:solidFill>
                <a:latin typeface="Arial"/>
                <a:ea typeface="Arial"/>
                <a:cs typeface="Arial"/>
                <a:sym typeface="Arial"/>
                <a:rtl val="0"/>
              </a:rPr>
              <a:t> input and output workbooks are accepted without adjustment.</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Adjacency </a:t>
            </a:r>
            <a:r>
              <a:rPr lang="en-US" sz="2200" b="0" i="0" u="none" strike="noStrike" cap="none" baseline="0" dirty="0" smtClean="0">
                <a:solidFill>
                  <a:schemeClr val="dk1"/>
                </a:solidFill>
                <a:latin typeface="Arial"/>
                <a:ea typeface="Arial"/>
                <a:cs typeface="Arial"/>
                <a:sym typeface="Arial"/>
                <a:rtl val="0"/>
              </a:rPr>
              <a:t>matrices generated </a:t>
            </a:r>
            <a:r>
              <a:rPr lang="en-US" sz="2200" b="0" i="0" u="none" strike="noStrike" cap="none" baseline="0" dirty="0">
                <a:solidFill>
                  <a:schemeClr val="dk1"/>
                </a:solidFill>
                <a:latin typeface="Arial"/>
                <a:ea typeface="Arial"/>
                <a:cs typeface="Arial"/>
                <a:sym typeface="Arial"/>
                <a:rtl val="0"/>
              </a:rPr>
              <a:t>from </a:t>
            </a:r>
            <a:r>
              <a:rPr lang="en-US" sz="2200" b="0" i="0" u="none" strike="noStrike" cap="none" baseline="0" dirty="0" smtClean="0">
                <a:solidFill>
                  <a:schemeClr val="dk1"/>
                </a:solidFill>
                <a:latin typeface="Arial"/>
                <a:ea typeface="Arial"/>
                <a:cs typeface="Arial"/>
                <a:sym typeface="Arial"/>
                <a:rtl val="0"/>
              </a:rPr>
              <a:t>other databases, </a:t>
            </a:r>
            <a:r>
              <a:rPr lang="en-US" sz="2200" b="0" i="0" u="none" strike="noStrike" cap="none" baseline="0" dirty="0">
                <a:solidFill>
                  <a:schemeClr val="dk1"/>
                </a:solidFill>
                <a:latin typeface="Arial"/>
                <a:ea typeface="Arial"/>
                <a:cs typeface="Arial"/>
                <a:sym typeface="Arial"/>
                <a:rtl val="0"/>
              </a:rPr>
              <a:t>such as </a:t>
            </a:r>
            <a:r>
              <a:rPr lang="en-US" sz="2200" b="0" i="0" u="none" strike="noStrike" cap="none" baseline="0" dirty="0" smtClean="0">
                <a:solidFill>
                  <a:schemeClr val="dk1"/>
                </a:solidFill>
                <a:latin typeface="Arial"/>
                <a:ea typeface="Arial"/>
                <a:cs typeface="Arial"/>
                <a:sym typeface="Arial"/>
                <a:rtl val="0"/>
              </a:rPr>
              <a:t>YEASTRACT (Miguel</a:t>
            </a:r>
            <a:r>
              <a:rPr lang="en-US" sz="2200" b="0" i="0" u="none" strike="noStrike" cap="none" dirty="0" smtClean="0">
                <a:solidFill>
                  <a:schemeClr val="dk1"/>
                </a:solidFill>
                <a:latin typeface="Arial"/>
                <a:ea typeface="Arial"/>
                <a:cs typeface="Arial"/>
                <a:sym typeface="Arial"/>
                <a:rtl val="0"/>
              </a:rPr>
              <a:t> et al., 2014)</a:t>
            </a:r>
            <a:r>
              <a:rPr lang="en-US" sz="2200" b="0" i="0" u="none" strike="noStrike" cap="none" baseline="0" dirty="0" smtClean="0">
                <a:solidFill>
                  <a:schemeClr val="dk1"/>
                </a:solidFill>
                <a:latin typeface="Arial"/>
                <a:ea typeface="Arial"/>
                <a:cs typeface="Arial"/>
                <a:sym typeface="Arial"/>
                <a:rtl val="0"/>
              </a:rPr>
              <a:t>, </a:t>
            </a:r>
            <a:r>
              <a:rPr lang="en-US" sz="2200" b="0" i="0" u="none" strike="noStrike" cap="none" baseline="0" dirty="0">
                <a:solidFill>
                  <a:schemeClr val="dk1"/>
                </a:solidFill>
                <a:latin typeface="Arial"/>
                <a:ea typeface="Arial"/>
                <a:cs typeface="Arial"/>
                <a:sym typeface="Arial"/>
                <a:rtl val="0"/>
              </a:rPr>
              <a:t>can be used with some modification</a:t>
            </a:r>
            <a:r>
              <a:rPr lang="en-US" sz="2200" b="0" i="0" u="none" strike="noStrike" cap="none" baseline="0" dirty="0" smtClean="0">
                <a:solidFill>
                  <a:schemeClr val="dk1"/>
                </a:solidFill>
                <a:latin typeface="Arial"/>
                <a:ea typeface="Arial"/>
                <a:cs typeface="Arial"/>
                <a:sym typeface="Arial"/>
                <a:rtl val="0"/>
              </a:rPr>
              <a:t>.</a:t>
            </a:r>
          </a:p>
          <a:p>
            <a:pPr marL="236538" marR="0" lvl="0" indent="-236538" algn="l" rtl="0">
              <a:lnSpc>
                <a:spcPct val="100000"/>
              </a:lnSpc>
              <a:spcBef>
                <a:spcPts val="0"/>
              </a:spcBef>
              <a:spcAft>
                <a:spcPts val="0"/>
              </a:spcAft>
              <a:buClr>
                <a:schemeClr val="dk1"/>
              </a:buClr>
              <a:buSzPct val="100000"/>
              <a:buFont typeface="Arial"/>
              <a:buChar char="•"/>
            </a:pPr>
            <a:r>
              <a:rPr lang="en-US" sz="2200" dirty="0" smtClean="0">
                <a:solidFill>
                  <a:schemeClr val="dk1"/>
                </a:solidFill>
              </a:rPr>
              <a:t>SIF and </a:t>
            </a:r>
            <a:r>
              <a:rPr lang="en-US" sz="2200" dirty="0" err="1" smtClean="0">
                <a:solidFill>
                  <a:schemeClr val="dk1"/>
                </a:solidFill>
              </a:rPr>
              <a:t>GraphML</a:t>
            </a:r>
            <a:r>
              <a:rPr lang="en-US" sz="2200" dirty="0" smtClean="0">
                <a:solidFill>
                  <a:schemeClr val="dk1"/>
                </a:solidFill>
              </a:rPr>
              <a:t> data types can be accepted without modification.</a:t>
            </a:r>
            <a:endParaRPr lang="en-US" sz="2200" b="0" i="0" u="none" strike="noStrike" cap="none" baseline="0" dirty="0" smtClean="0">
              <a:solidFill>
                <a:schemeClr val="dk1"/>
              </a:solidFill>
              <a:latin typeface="Arial"/>
              <a:ea typeface="Arial"/>
              <a:cs typeface="Arial"/>
              <a:sym typeface="Arial"/>
              <a:rtl val="0"/>
            </a:endParaRPr>
          </a:p>
        </p:txBody>
      </p:sp>
      <p:pic>
        <p:nvPicPr>
          <p:cNvPr id="67" name="Shape 115"/>
          <p:cNvPicPr preferRelativeResize="0"/>
          <p:nvPr/>
        </p:nvPicPr>
        <p:blipFill rotWithShape="1">
          <a:blip r:embed="rId7">
            <a:alphaModFix/>
          </a:blip>
          <a:srcRect l="8866" t="1807" r="7142" b="3158"/>
          <a:stretch/>
        </p:blipFill>
        <p:spPr>
          <a:xfrm>
            <a:off x="7110925" y="18714685"/>
            <a:ext cx="1701200" cy="1731110"/>
          </a:xfrm>
          <a:prstGeom prst="rect">
            <a:avLst/>
          </a:prstGeom>
          <a:noFill/>
          <a:ln>
            <a:noFill/>
          </a:ln>
        </p:spPr>
      </p:pic>
      <p:pic>
        <p:nvPicPr>
          <p:cNvPr id="68" name="Picture 67"/>
          <p:cNvPicPr>
            <a:picLocks noChangeAspect="1"/>
          </p:cNvPicPr>
          <p:nvPr/>
        </p:nvPicPr>
        <p:blipFill>
          <a:blip r:embed="rId8"/>
          <a:stretch>
            <a:fillRect/>
          </a:stretch>
        </p:blipFill>
        <p:spPr>
          <a:xfrm>
            <a:off x="2666580" y="18796206"/>
            <a:ext cx="4229100" cy="1663700"/>
          </a:xfrm>
          <a:prstGeom prst="rect">
            <a:avLst/>
          </a:prstGeom>
        </p:spPr>
      </p:pic>
      <p:sp>
        <p:nvSpPr>
          <p:cNvPr id="69" name="Shape 100"/>
          <p:cNvSpPr/>
          <p:nvPr/>
        </p:nvSpPr>
        <p:spPr>
          <a:xfrm>
            <a:off x="33111484" y="18838720"/>
            <a:ext cx="9921300" cy="1122842"/>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Future Directions</a:t>
            </a:r>
          </a:p>
        </p:txBody>
      </p:sp>
      <p:sp>
        <p:nvSpPr>
          <p:cNvPr id="70" name="Shape 101"/>
          <p:cNvSpPr/>
          <p:nvPr/>
        </p:nvSpPr>
        <p:spPr>
          <a:xfrm>
            <a:off x="33108402" y="25637993"/>
            <a:ext cx="9924299"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Acknowledgments</a:t>
            </a:r>
          </a:p>
        </p:txBody>
      </p:sp>
      <p:sp>
        <p:nvSpPr>
          <p:cNvPr id="71" name="Shape 102"/>
          <p:cNvSpPr/>
          <p:nvPr/>
        </p:nvSpPr>
        <p:spPr>
          <a:xfrm>
            <a:off x="33111468" y="28453156"/>
            <a:ext cx="9921300"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References</a:t>
            </a:r>
          </a:p>
        </p:txBody>
      </p:sp>
      <p:sp>
        <p:nvSpPr>
          <p:cNvPr id="72" name="Shape 103"/>
          <p:cNvSpPr/>
          <p:nvPr/>
        </p:nvSpPr>
        <p:spPr>
          <a:xfrm>
            <a:off x="33116175" y="19726131"/>
            <a:ext cx="9921300" cy="1093149"/>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rgbClr val="003700"/>
              </a:buClr>
              <a:buSzPct val="100000"/>
              <a:buFont typeface="Arial"/>
              <a:buChar char="•"/>
            </a:pPr>
            <a:r>
              <a:rPr lang="en-US" sz="2200" dirty="0" smtClean="0">
                <a:solidFill>
                  <a:schemeClr val="dk1"/>
                </a:solidFill>
              </a:rPr>
              <a:t>Further expand and refine the unit testing framework.</a:t>
            </a:r>
          </a:p>
          <a:p>
            <a:pPr marL="236538" marR="0" lvl="0" indent="-236538" algn="l" rtl="0">
              <a:lnSpc>
                <a:spcPct val="100000"/>
              </a:lnSpc>
              <a:spcBef>
                <a:spcPts val="0"/>
              </a:spcBef>
              <a:spcAft>
                <a:spcPts val="0"/>
              </a:spcAft>
              <a:buClr>
                <a:srgbClr val="003700"/>
              </a:buClr>
              <a:buSzPct val="100000"/>
              <a:buFont typeface="Arial"/>
              <a:buChar char="•"/>
            </a:pPr>
            <a:r>
              <a:rPr lang="en-US" sz="2200" dirty="0" smtClean="0">
                <a:solidFill>
                  <a:schemeClr val="dk1"/>
                </a:solidFill>
              </a:rPr>
              <a:t>Calculate and present other graph statistics.</a:t>
            </a:r>
            <a:endParaRPr lang="en-US" sz="2200" dirty="0">
              <a:solidFill>
                <a:schemeClr val="dk1"/>
              </a:solidFill>
            </a:endParaRPr>
          </a:p>
          <a:p>
            <a:pPr marL="236538" marR="0" lvl="0" indent="-236538" algn="l" rtl="0">
              <a:lnSpc>
                <a:spcPct val="100000"/>
              </a:lnSpc>
              <a:spcBef>
                <a:spcPts val="0"/>
              </a:spcBef>
              <a:spcAft>
                <a:spcPts val="0"/>
              </a:spcAft>
              <a:buClr>
                <a:srgbClr val="003700"/>
              </a:buClr>
              <a:buSzPct val="100000"/>
              <a:buFont typeface="Arial"/>
              <a:buChar char="•"/>
            </a:pPr>
            <a:r>
              <a:rPr lang="en-US" sz="2200" b="0" i="0" u="none" strike="noStrike" cap="none" baseline="0" dirty="0">
                <a:solidFill>
                  <a:schemeClr val="dk1"/>
                </a:solidFill>
                <a:latin typeface="Arial"/>
                <a:ea typeface="Arial"/>
                <a:cs typeface="Arial"/>
                <a:sym typeface="Arial"/>
                <a:rtl val="0"/>
              </a:rPr>
              <a:t>Add node coloring based on expression data</a:t>
            </a:r>
            <a:r>
              <a:rPr lang="en-US" sz="2200" b="0" i="0" u="none" strike="noStrike" cap="none" baseline="0" dirty="0" smtClean="0">
                <a:solidFill>
                  <a:schemeClr val="dk1"/>
                </a:solidFill>
                <a:latin typeface="Arial"/>
                <a:ea typeface="Arial"/>
                <a:cs typeface="Arial"/>
                <a:sym typeface="Arial"/>
                <a:rtl val="0"/>
              </a:rPr>
              <a:t>.</a:t>
            </a:r>
            <a:endParaRPr lang="en-US" sz="2200" b="0" i="0" u="none" strike="noStrike" cap="none" baseline="0" dirty="0">
              <a:solidFill>
                <a:schemeClr val="dk1"/>
              </a:solidFill>
              <a:latin typeface="Arial"/>
              <a:ea typeface="Arial"/>
              <a:cs typeface="Arial"/>
              <a:sym typeface="Arial"/>
              <a:rtl val="0"/>
            </a:endParaRPr>
          </a:p>
        </p:txBody>
      </p:sp>
      <p:sp>
        <p:nvSpPr>
          <p:cNvPr id="75" name="Shape 111"/>
          <p:cNvSpPr/>
          <p:nvPr/>
        </p:nvSpPr>
        <p:spPr>
          <a:xfrm>
            <a:off x="33108415" y="26573097"/>
            <a:ext cx="9921300" cy="1490307"/>
          </a:xfrm>
          <a:prstGeom prst="rect">
            <a:avLst/>
          </a:prstGeom>
          <a:solidFill>
            <a:srgbClr val="FFFFFF"/>
          </a:solidFill>
          <a:ln>
            <a:noFill/>
          </a:ln>
        </p:spPr>
        <p:txBody>
          <a:bodyPr lIns="91425" tIns="45700" rIns="91425" bIns="45700" anchor="t" anchorCtr="0">
            <a:noAutofit/>
          </a:bodyPr>
          <a:lstStyle/>
          <a:p>
            <a:pPr marL="236538" marR="0" lvl="0" indent="-233363" algn="l" rtl="0">
              <a:lnSpc>
                <a:spcPct val="100000"/>
              </a:lnSpc>
              <a:spcBef>
                <a:spcPts val="0"/>
              </a:spcBef>
              <a:spcAft>
                <a:spcPts val="0"/>
              </a:spcAft>
              <a:buClr>
                <a:srgbClr val="333333"/>
              </a:buClr>
              <a:buSzPct val="100000"/>
              <a:buFont typeface="Arial"/>
              <a:buChar char="•"/>
            </a:pPr>
            <a:r>
              <a:rPr lang="en-US" sz="2200" b="0" i="0" u="none" strike="noStrike" cap="none" baseline="0" dirty="0">
                <a:solidFill>
                  <a:srgbClr val="000000"/>
                </a:solidFill>
                <a:latin typeface="Arial"/>
                <a:ea typeface="Arial"/>
                <a:cs typeface="Arial"/>
                <a:sym typeface="Arial"/>
                <a:rtl val="0"/>
              </a:rPr>
              <a:t>This work is partially supported by NSF award 0921038 </a:t>
            </a:r>
            <a:r>
              <a:rPr lang="en-US" sz="2200" b="0" i="0" u="none" strike="noStrike" cap="none" baseline="0">
                <a:solidFill>
                  <a:srgbClr val="000000"/>
                </a:solidFill>
                <a:latin typeface="Arial"/>
                <a:ea typeface="Arial"/>
                <a:cs typeface="Arial"/>
                <a:sym typeface="Arial"/>
                <a:rtl val="0"/>
              </a:rPr>
              <a:t>(</a:t>
            </a:r>
            <a:r>
              <a:rPr lang="en-US" sz="2200" b="0" i="0" u="none" strike="noStrike" cap="none" baseline="0" smtClean="0">
                <a:solidFill>
                  <a:srgbClr val="000000"/>
                </a:solidFill>
                <a:latin typeface="Arial"/>
                <a:ea typeface="Arial"/>
                <a:cs typeface="Arial"/>
                <a:sym typeface="Arial"/>
                <a:rtl val="0"/>
              </a:rPr>
              <a:t>K.D.D., B.G.F.),</a:t>
            </a:r>
            <a:r>
              <a:rPr lang="en-US" sz="2200" b="0" i="0" u="none" strike="noStrike" cap="none" smtClean="0">
                <a:solidFill>
                  <a:srgbClr val="000000"/>
                </a:solidFill>
                <a:latin typeface="Arial"/>
                <a:ea typeface="Arial"/>
                <a:cs typeface="Arial"/>
                <a:sym typeface="Arial"/>
                <a:rtl val="0"/>
              </a:rPr>
              <a:t> a Kadner-Pitts Research Grant (K.D.D.), </a:t>
            </a:r>
            <a:r>
              <a:rPr lang="en-US" sz="2200" b="0" i="0" u="none" strike="noStrike" cap="none" baseline="0" smtClean="0">
                <a:solidFill>
                  <a:srgbClr val="000000"/>
                </a:solidFill>
                <a:latin typeface="Arial"/>
                <a:ea typeface="Arial"/>
                <a:cs typeface="Arial"/>
                <a:sym typeface="Arial"/>
                <a:rtl val="0"/>
              </a:rPr>
              <a:t>the </a:t>
            </a:r>
            <a:r>
              <a:rPr lang="en-US" sz="2200" b="0" i="0" u="none" strike="noStrike" cap="none" baseline="0" dirty="0">
                <a:solidFill>
                  <a:srgbClr val="000000"/>
                </a:solidFill>
                <a:latin typeface="Arial"/>
                <a:ea typeface="Arial"/>
                <a:cs typeface="Arial"/>
                <a:sym typeface="Arial"/>
                <a:rtl val="0"/>
              </a:rPr>
              <a:t>Loyola Marymount University Rains Research Assistant Program </a:t>
            </a:r>
            <a:r>
              <a:rPr lang="en-US" sz="2200" b="0" i="0" u="none" strike="noStrike" cap="none" baseline="0">
                <a:solidFill>
                  <a:srgbClr val="000000"/>
                </a:solidFill>
                <a:latin typeface="Arial"/>
                <a:ea typeface="Arial"/>
                <a:cs typeface="Arial"/>
                <a:sym typeface="Arial"/>
                <a:rtl val="0"/>
              </a:rPr>
              <a:t>(</a:t>
            </a:r>
            <a:r>
              <a:rPr lang="en-US" sz="2200" b="0" i="0" u="none" strike="noStrike" cap="none" baseline="0" smtClean="0">
                <a:solidFill>
                  <a:srgbClr val="000000"/>
                </a:solidFill>
                <a:latin typeface="Arial"/>
                <a:ea typeface="Arial"/>
                <a:cs typeface="Arial"/>
                <a:sym typeface="Arial"/>
                <a:rtl val="0"/>
              </a:rPr>
              <a:t>N.A.A.),</a:t>
            </a:r>
            <a:r>
              <a:rPr lang="en-US" sz="2200" b="0" i="0" u="none" strike="noStrike" cap="none" smtClean="0">
                <a:solidFill>
                  <a:srgbClr val="000000"/>
                </a:solidFill>
                <a:latin typeface="Arial"/>
                <a:ea typeface="Arial"/>
                <a:cs typeface="Arial"/>
                <a:sym typeface="Arial"/>
                <a:rtl val="0"/>
              </a:rPr>
              <a:t> </a:t>
            </a:r>
            <a:r>
              <a:rPr lang="en-US" sz="2200" b="0" i="0" u="none" strike="noStrike" cap="none" dirty="0" smtClean="0">
                <a:solidFill>
                  <a:srgbClr val="000000"/>
                </a:solidFill>
                <a:latin typeface="Arial"/>
                <a:ea typeface="Arial"/>
                <a:cs typeface="Arial"/>
                <a:sym typeface="Arial"/>
                <a:rtl val="0"/>
              </a:rPr>
              <a:t>and the Loyola Marymount University Summer Undergraduate Research Program </a:t>
            </a:r>
            <a:r>
              <a:rPr lang="en-US" sz="2200" b="0" i="0" u="none" strike="noStrike" cap="none" smtClean="0">
                <a:solidFill>
                  <a:srgbClr val="000000"/>
                </a:solidFill>
                <a:latin typeface="Arial"/>
                <a:ea typeface="Arial"/>
                <a:cs typeface="Arial"/>
                <a:sym typeface="Arial"/>
                <a:rtl val="0"/>
              </a:rPr>
              <a:t>(A.V.).</a:t>
            </a:r>
            <a:r>
              <a:rPr lang="en-US" sz="2200" b="0" i="0" u="none" strike="noStrike" cap="none" baseline="0" smtClean="0">
                <a:solidFill>
                  <a:srgbClr val="000000"/>
                </a:solidFill>
                <a:latin typeface="Arial"/>
                <a:ea typeface="Arial"/>
                <a:cs typeface="Arial"/>
                <a:sym typeface="Arial"/>
                <a:rtl val="0"/>
              </a:rPr>
              <a:t> </a:t>
            </a:r>
            <a:endParaRPr lang="en-US" sz="2200" b="0" i="0" u="none" strike="noStrike" cap="none" baseline="0" dirty="0">
              <a:solidFill>
                <a:srgbClr val="000000"/>
              </a:solidFill>
              <a:latin typeface="Arial"/>
              <a:ea typeface="Arial"/>
              <a:cs typeface="Arial"/>
              <a:sym typeface="Arial"/>
              <a:rtl val="0"/>
            </a:endParaRPr>
          </a:p>
        </p:txBody>
      </p:sp>
      <p:sp>
        <p:nvSpPr>
          <p:cNvPr id="76" name="Shape 112"/>
          <p:cNvSpPr/>
          <p:nvPr/>
        </p:nvSpPr>
        <p:spPr>
          <a:xfrm>
            <a:off x="33114750" y="29338000"/>
            <a:ext cx="9921300" cy="2884609"/>
          </a:xfrm>
          <a:prstGeom prst="rect">
            <a:avLst/>
          </a:prstGeom>
          <a:solidFill>
            <a:srgbClr val="FFFFFF"/>
          </a:solidFill>
          <a:ln>
            <a:noFill/>
          </a:ln>
        </p:spPr>
        <p:txBody>
          <a:bodyPr lIns="91425" tIns="45700" rIns="91425" bIns="45700" anchor="t" anchorCtr="0">
            <a:noAutofit/>
          </a:bodyPr>
          <a:lstStyle/>
          <a:p>
            <a:pPr marL="236538" indent="-236538">
              <a:buClr>
                <a:srgbClr val="003700"/>
              </a:buClr>
              <a:buSzPct val="100000"/>
              <a:buFont typeface="Arial"/>
              <a:buChar char="•"/>
            </a:pPr>
            <a:r>
              <a:rPr lang="en-US" dirty="0"/>
              <a:t>Chai: http://</a:t>
            </a:r>
            <a:r>
              <a:rPr lang="en-US" dirty="0" err="1"/>
              <a:t>chaijs.com</a:t>
            </a:r>
            <a:r>
              <a:rPr lang="en-US" dirty="0" smtClean="0"/>
              <a:t>/</a:t>
            </a:r>
            <a:endParaRPr lang="en-US" b="0" i="0" u="none" strike="noStrike" cap="none" baseline="0" dirty="0" smtClean="0">
              <a:solidFill>
                <a:srgbClr val="000000"/>
              </a:solidFill>
              <a:sym typeface="Arial"/>
              <a:rtl val="0"/>
            </a:endParaRPr>
          </a:p>
          <a:p>
            <a:pPr marL="236538" lvl="0" indent="-236538">
              <a:buClr>
                <a:srgbClr val="003700"/>
              </a:buClr>
              <a:buSzPct val="100000"/>
              <a:buFont typeface="Arial"/>
              <a:buChar char="•"/>
            </a:pPr>
            <a:r>
              <a:rPr lang="en-US"/>
              <a:t>Dahlquist, K.D., Fitzpatrick, B.G., Camacho, E.T., Entzminger, S.D., and Wanner, N.C. (2015) Parameter Estimation for Gene Regulatory Networks from Microarray Data: Cold Shock Response in Saccharomyces cerevisiae. </a:t>
            </a:r>
            <a:r>
              <a:rPr lang="en-US" i="1"/>
              <a:t>Bulletin of Mathematical Biology</a:t>
            </a:r>
            <a:r>
              <a:rPr lang="en-US"/>
              <a:t>, </a:t>
            </a:r>
            <a:r>
              <a:rPr lang="en-US" i="1"/>
              <a:t>77</a:t>
            </a:r>
            <a:r>
              <a:rPr lang="en-US"/>
              <a:t>(8), 1457-1492</a:t>
            </a:r>
            <a:r>
              <a:rPr lang="en-US" smtClean="0"/>
              <a:t>, </a:t>
            </a:r>
            <a:r>
              <a:rPr lang="en-US"/>
              <a:t>DOI: </a:t>
            </a:r>
            <a:r>
              <a:rPr lang="en-US" smtClean="0"/>
              <a:t>10.1007/s11538-015-0092-6</a:t>
            </a:r>
            <a:endParaRPr lang="en-US" b="0" i="0" u="none" strike="noStrike" cap="none" baseline="0" smtClean="0">
              <a:solidFill>
                <a:srgbClr val="000000"/>
              </a:solidFill>
              <a:sym typeface="Arial"/>
              <a:rtl val="0"/>
            </a:endParaRP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smtClean="0">
                <a:solidFill>
                  <a:srgbClr val="000000"/>
                </a:solidFill>
                <a:sym typeface="Arial"/>
                <a:rtl val="0"/>
              </a:rPr>
              <a:t>D3.js</a:t>
            </a:r>
            <a:r>
              <a:rPr lang="en-US" b="0" i="0" u="none" strike="noStrike" cap="none" baseline="0" dirty="0">
                <a:solidFill>
                  <a:srgbClr val="000000"/>
                </a:solidFill>
                <a:sym typeface="Arial"/>
                <a:rtl val="0"/>
              </a:rPr>
              <a:t>: http://d3js.org/</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a:solidFill>
                  <a:srgbClr val="000000"/>
                </a:solidFill>
                <a:sym typeface="Arial"/>
                <a:rtl val="0"/>
              </a:rPr>
              <a:t>Express Framework: http://</a:t>
            </a:r>
            <a:r>
              <a:rPr lang="en-US" b="0" i="0" u="none" strike="noStrike" cap="none" baseline="0" dirty="0" err="1">
                <a:solidFill>
                  <a:srgbClr val="000000"/>
                </a:solidFill>
                <a:sym typeface="Arial"/>
                <a:rtl val="0"/>
              </a:rPr>
              <a:t>expressjs.com</a:t>
            </a:r>
            <a:r>
              <a:rPr lang="en-US" b="0" i="0" u="none" strike="noStrike" cap="none" baseline="0" dirty="0">
                <a:solidFill>
                  <a:srgbClr val="000000"/>
                </a:solidFill>
                <a:sym typeface="Arial"/>
                <a:rtl val="0"/>
              </a:rPr>
              <a:t>/</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a:solidFill>
                  <a:srgbClr val="000000"/>
                </a:solidFill>
                <a:sym typeface="Arial"/>
                <a:rtl val="0"/>
              </a:rPr>
              <a:t>Freeman, S. (2002) Biological Science. Upper Saddle River, New Jersey: Prentice Hall.</a:t>
            </a:r>
          </a:p>
          <a:p>
            <a:pPr marL="236538" marR="0" lvl="0" indent="-236538" algn="l" rtl="0">
              <a:lnSpc>
                <a:spcPct val="100000"/>
              </a:lnSpc>
              <a:spcBef>
                <a:spcPts val="0"/>
              </a:spcBef>
              <a:spcAft>
                <a:spcPts val="0"/>
              </a:spcAft>
              <a:buClr>
                <a:srgbClr val="003700"/>
              </a:buClr>
              <a:buSzPct val="100000"/>
              <a:buFont typeface="Arial"/>
              <a:buChar char="•"/>
            </a:pPr>
            <a:r>
              <a:rPr lang="en-US" b="0" i="0" u="none" strike="noStrike" cap="none" baseline="0" dirty="0" err="1">
                <a:solidFill>
                  <a:srgbClr val="000000"/>
                </a:solidFill>
                <a:sym typeface="Arial"/>
                <a:rtl val="0"/>
              </a:rPr>
              <a:t>GRNmap</a:t>
            </a:r>
            <a:r>
              <a:rPr lang="en-US" b="0" i="0" u="none" strike="noStrike" cap="none" baseline="0" dirty="0">
                <a:solidFill>
                  <a:srgbClr val="000000"/>
                </a:solidFill>
                <a:sym typeface="Arial"/>
                <a:rtl val="0"/>
              </a:rPr>
              <a:t>: </a:t>
            </a:r>
            <a:r>
              <a:rPr lang="en-US" b="0" i="0" u="none" strike="noStrike" cap="none" baseline="0" dirty="0">
                <a:solidFill>
                  <a:srgbClr val="000000"/>
                </a:solidFill>
                <a:sym typeface="Arial"/>
                <a:hlinkClick r:id="rId9"/>
                <a:rtl val="0"/>
              </a:rPr>
              <a:t>http://</a:t>
            </a:r>
            <a:r>
              <a:rPr lang="en-US" b="0" i="0" u="none" strike="noStrike" cap="none" baseline="0" dirty="0" err="1">
                <a:solidFill>
                  <a:srgbClr val="000000"/>
                </a:solidFill>
                <a:sym typeface="Arial"/>
                <a:hlinkClick r:id="rId9"/>
                <a:rtl val="0"/>
              </a:rPr>
              <a:t>kdahlquist.github.io</a:t>
            </a:r>
            <a:r>
              <a:rPr lang="en-US" b="0" i="0" u="none" strike="noStrike" cap="none" baseline="0" dirty="0">
                <a:solidFill>
                  <a:srgbClr val="000000"/>
                </a:solidFill>
                <a:sym typeface="Arial"/>
                <a:hlinkClick r:id="rId9"/>
                <a:rtl val="0"/>
              </a:rPr>
              <a:t>/</a:t>
            </a:r>
            <a:r>
              <a:rPr lang="en-US" b="0" i="0" u="none" strike="noStrike" cap="none" baseline="0" dirty="0" err="1">
                <a:solidFill>
                  <a:srgbClr val="000000"/>
                </a:solidFill>
                <a:sym typeface="Arial"/>
                <a:hlinkClick r:id="rId9"/>
                <a:rtl val="0"/>
              </a:rPr>
              <a:t>GRNmap</a:t>
            </a:r>
            <a:r>
              <a:rPr lang="en-US" b="0" i="0" u="none" strike="noStrike" cap="none" baseline="0" dirty="0">
                <a:solidFill>
                  <a:srgbClr val="000000"/>
                </a:solidFill>
                <a:sym typeface="Arial"/>
                <a:hlinkClick r:id="rId9"/>
                <a:rtl val="0"/>
              </a:rPr>
              <a:t>/</a:t>
            </a:r>
            <a:endParaRPr lang="en-US" b="0" i="0" u="none" strike="noStrike" cap="none" baseline="0" dirty="0">
              <a:solidFill>
                <a:srgbClr val="000000"/>
              </a:solidFill>
              <a:sym typeface="Arial"/>
              <a:rtl val="0"/>
            </a:endParaRPr>
          </a:p>
          <a:p>
            <a:pPr marL="236538" marR="0" lvl="0" indent="-236538" algn="l" rtl="0">
              <a:lnSpc>
                <a:spcPct val="100000"/>
              </a:lnSpc>
              <a:spcBef>
                <a:spcPts val="0"/>
              </a:spcBef>
              <a:spcAft>
                <a:spcPts val="0"/>
              </a:spcAft>
              <a:buClr>
                <a:srgbClr val="003700"/>
              </a:buClr>
              <a:buSzPct val="100000"/>
              <a:buFont typeface="Arial"/>
              <a:buChar char="•"/>
            </a:pPr>
            <a:r>
              <a:rPr lang="en-US" dirty="0" err="1">
                <a:rtl val="0"/>
              </a:rPr>
              <a:t>n</a:t>
            </a:r>
            <a:r>
              <a:rPr lang="en-US" b="0" i="0" u="none" strike="noStrike" cap="none" baseline="0" smtClean="0">
                <a:solidFill>
                  <a:srgbClr val="000000"/>
                </a:solidFill>
                <a:sym typeface="Arial"/>
                <a:rtl val="0"/>
              </a:rPr>
              <a:t>ode.js</a:t>
            </a:r>
            <a:r>
              <a:rPr lang="en-US" b="0" i="0" u="none" strike="noStrike" cap="none" baseline="0" dirty="0">
                <a:solidFill>
                  <a:srgbClr val="000000"/>
                </a:solidFill>
                <a:sym typeface="Arial"/>
                <a:rtl val="0"/>
              </a:rPr>
              <a:t>: </a:t>
            </a:r>
            <a:r>
              <a:rPr lang="en-US" b="0" i="0" u="none" strike="noStrike" cap="none" baseline="0" dirty="0">
                <a:solidFill>
                  <a:srgbClr val="000000"/>
                </a:solidFill>
                <a:sym typeface="Arial"/>
                <a:hlinkClick r:id="rId10"/>
                <a:rtl val="0"/>
              </a:rPr>
              <a:t>http://nodejs.org</a:t>
            </a:r>
            <a:r>
              <a:rPr lang="en-US" b="0" i="0" u="none" strike="noStrike" cap="none" baseline="0" dirty="0" smtClean="0">
                <a:solidFill>
                  <a:srgbClr val="000000"/>
                </a:solidFill>
                <a:sym typeface="Arial"/>
                <a:hlinkClick r:id="rId10"/>
                <a:rtl val="0"/>
              </a:rPr>
              <a:t>/</a:t>
            </a:r>
            <a:endParaRPr lang="en-US" dirty="0"/>
          </a:p>
          <a:p>
            <a:pPr marL="236538" indent="-236538">
              <a:buClr>
                <a:srgbClr val="003700"/>
              </a:buClr>
              <a:buSzPct val="100000"/>
              <a:buFont typeface="Arial"/>
              <a:buChar char="•"/>
            </a:pPr>
            <a:r>
              <a:rPr lang="en-US" dirty="0" smtClean="0"/>
              <a:t>Mocha: </a:t>
            </a:r>
            <a:r>
              <a:rPr lang="en-US" dirty="0" smtClean="0">
                <a:hlinkClick r:id="rId11"/>
              </a:rPr>
              <a:t>http://mochajs.org/</a:t>
            </a:r>
            <a:endParaRPr lang="en-US" dirty="0" smtClean="0"/>
          </a:p>
          <a:p>
            <a:pPr marL="236538" indent="-236538">
              <a:buClr>
                <a:srgbClr val="003700"/>
              </a:buClr>
              <a:buSzPct val="100000"/>
              <a:buFont typeface="Arial"/>
              <a:buChar char="•"/>
            </a:pPr>
            <a:r>
              <a:rPr lang="en-US"/>
              <a:t>Teixeira, M. C., Monteiro, P. T., Guerreiro, J. F., Gonçalves, J. P., Mira, N. P., dos Santos, S. C., ... &amp; Madeira, S. C. (2014). The YEASTRACT database: an upgraded information system for the analysis of gene and genomic transcription regulation in Saccharomyces cerevisiae. </a:t>
            </a:r>
            <a:r>
              <a:rPr lang="en-US" i="1"/>
              <a:t>Nucleic </a:t>
            </a:r>
            <a:r>
              <a:rPr lang="en-US" i="1" smtClean="0"/>
              <a:t>Acids Research</a:t>
            </a:r>
            <a:r>
              <a:rPr lang="en-US"/>
              <a:t>, </a:t>
            </a:r>
            <a:r>
              <a:rPr lang="en-US" i="1"/>
              <a:t>42</a:t>
            </a:r>
            <a:r>
              <a:rPr lang="en-US"/>
              <a:t>(D1), </a:t>
            </a:r>
            <a:r>
              <a:rPr lang="en-US" smtClean="0"/>
              <a:t>D161-D166, DOI: </a:t>
            </a:r>
            <a:r>
              <a:rPr lang="en-US"/>
              <a:t>10.1093/nar/gkt1015</a:t>
            </a:r>
            <a:endParaRPr lang="en-US" dirty="0" smtClean="0"/>
          </a:p>
          <a:p>
            <a:pPr marL="0" marR="0" lvl="0" indent="0" algn="l" rtl="0">
              <a:lnSpc>
                <a:spcPct val="100000"/>
              </a:lnSpc>
              <a:spcBef>
                <a:spcPts val="0"/>
              </a:spcBef>
              <a:spcAft>
                <a:spcPts val="0"/>
              </a:spcAft>
              <a:buClr>
                <a:srgbClr val="003700"/>
              </a:buClr>
              <a:buFont typeface="Arial"/>
              <a:buNone/>
            </a:pPr>
            <a:endParaRPr sz="1700" b="0" i="0" u="none" strike="noStrike" cap="none" baseline="0" dirty="0">
              <a:solidFill>
                <a:srgbClr val="003700"/>
              </a:solidFill>
              <a:sym typeface="Arial"/>
              <a:rtl val="0"/>
            </a:endParaRPr>
          </a:p>
        </p:txBody>
      </p:sp>
      <p:sp>
        <p:nvSpPr>
          <p:cNvPr id="81" name="Shape 108"/>
          <p:cNvSpPr/>
          <p:nvPr/>
        </p:nvSpPr>
        <p:spPr>
          <a:xfrm>
            <a:off x="22169519" y="19141755"/>
            <a:ext cx="9918560"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Optimized Mocha Unit Testing Framework</a:t>
            </a:r>
            <a:endParaRPr lang="en-US" sz="3600" b="0" i="0" u="none" strike="noStrike" cap="none" baseline="0" dirty="0">
              <a:solidFill>
                <a:srgbClr val="017C00"/>
              </a:solidFill>
              <a:latin typeface="Arial"/>
              <a:ea typeface="Arial"/>
              <a:cs typeface="Arial"/>
              <a:sym typeface="Arial"/>
              <a:rtl val="0"/>
            </a:endParaRPr>
          </a:p>
        </p:txBody>
      </p:sp>
      <p:sp>
        <p:nvSpPr>
          <p:cNvPr id="82" name="Shape 109"/>
          <p:cNvSpPr/>
          <p:nvPr/>
        </p:nvSpPr>
        <p:spPr>
          <a:xfrm>
            <a:off x="22180670" y="20076959"/>
            <a:ext cx="9918560" cy="12007916"/>
          </a:xfrm>
          <a:prstGeom prst="rect">
            <a:avLst/>
          </a:prstGeom>
          <a:solidFill>
            <a:srgbClr val="FFFFFF"/>
          </a:solidFill>
          <a:ln>
            <a:noFill/>
          </a:ln>
        </p:spPr>
        <p:txBody>
          <a:bodyPr lIns="91425" tIns="91425" rIns="91425" bIns="91425" anchor="t" anchorCtr="0">
            <a:noAutofit/>
          </a:bodyPr>
          <a:lstStyle/>
          <a:p>
            <a:pPr lvl="0">
              <a:buClr>
                <a:srgbClr val="000000"/>
              </a:buClr>
              <a:buSzPct val="25000"/>
            </a:pPr>
            <a:r>
              <a:rPr lang="en-US" sz="2200" b="1" dirty="0" smtClean="0">
                <a:solidFill>
                  <a:schemeClr val="dk1"/>
                </a:solidFill>
              </a:rPr>
              <a:t>Unit </a:t>
            </a:r>
            <a:r>
              <a:rPr lang="en-US" sz="2200" b="1" dirty="0">
                <a:solidFill>
                  <a:schemeClr val="dk1"/>
                </a:solidFill>
              </a:rPr>
              <a:t>Testing Framework </a:t>
            </a:r>
            <a:r>
              <a:rPr lang="en-US" sz="2200" b="1" dirty="0" smtClean="0">
                <a:solidFill>
                  <a:schemeClr val="dk1"/>
                </a:solidFill>
              </a:rPr>
              <a:t>Optimized</a:t>
            </a:r>
            <a:endParaRPr lang="en-US" sz="2200" b="1" dirty="0">
              <a:solidFill>
                <a:schemeClr val="dk1"/>
              </a:solidFill>
            </a:endParaRPr>
          </a:p>
          <a:p>
            <a:pPr marL="236538" lvl="0" indent="-236538">
              <a:buClr>
                <a:srgbClr val="000000"/>
              </a:buClr>
              <a:buSzPct val="100000"/>
              <a:buFont typeface="Arial"/>
              <a:buChar char="•"/>
            </a:pPr>
            <a:r>
              <a:rPr lang="en-US" sz="2200" dirty="0" smtClean="0"/>
              <a:t>The unit testing framework, executed through Mocha and Chai </a:t>
            </a:r>
            <a:r>
              <a:rPr lang="en-US" sz="2200" dirty="0" err="1" smtClean="0"/>
              <a:t>Javascript</a:t>
            </a:r>
            <a:r>
              <a:rPr lang="en-US" sz="2200" dirty="0" smtClean="0"/>
              <a:t> test framework, consists of 161 passing tests covering over 500 test files,</a:t>
            </a:r>
          </a:p>
          <a:p>
            <a:pPr marL="236538" lvl="0" indent="-236538">
              <a:buClr>
                <a:srgbClr val="000000"/>
              </a:buClr>
              <a:buSzPct val="100000"/>
              <a:buFont typeface="Arial"/>
              <a:buChar char="•"/>
            </a:pPr>
            <a:r>
              <a:rPr lang="en-US" sz="2200" dirty="0" smtClean="0"/>
              <a:t>With the addition of SIF, </a:t>
            </a:r>
            <a:r>
              <a:rPr lang="en-US" sz="2200" dirty="0" err="1" smtClean="0"/>
              <a:t>GraphML</a:t>
            </a:r>
            <a:r>
              <a:rPr lang="en-US" sz="2200" dirty="0" smtClean="0"/>
              <a:t>, and Excel imports, the decision was made to optimize organization of the testing framework.</a:t>
            </a:r>
          </a:p>
          <a:p>
            <a:pPr marL="236538" lvl="0" indent="-236538">
              <a:buClr>
                <a:srgbClr val="000000"/>
              </a:buClr>
              <a:buSzPct val="100000"/>
              <a:buFont typeface="Arial"/>
              <a:buChar char="•"/>
            </a:pPr>
            <a:r>
              <a:rPr lang="en-US" sz="2200" dirty="0" smtClean="0"/>
              <a:t>Testing is now split into 2 different test “groups,” with “semantic” tests being file-format independent, and individualized “syntactic” tests being based on the different file formats.</a:t>
            </a:r>
          </a:p>
          <a:p>
            <a:pPr marL="236538" lvl="0" indent="-236538">
              <a:buClr>
                <a:srgbClr val="000000"/>
              </a:buClr>
              <a:buSzPct val="100000"/>
              <a:buFont typeface="Arial"/>
              <a:buChar char="•"/>
            </a:pPr>
            <a:r>
              <a:rPr lang="en-US" sz="2200" dirty="0" smtClean="0"/>
              <a:t>Errors found in the “semantic” checker test are generally considered fatal, whereas most of the “syntactic” checker tests return warnings.</a:t>
            </a:r>
          </a:p>
        </p:txBody>
      </p:sp>
      <p:sp>
        <p:nvSpPr>
          <p:cNvPr id="137" name="Shape 99"/>
          <p:cNvSpPr/>
          <p:nvPr/>
        </p:nvSpPr>
        <p:spPr>
          <a:xfrm>
            <a:off x="835484" y="6162935"/>
            <a:ext cx="9754540" cy="1194134"/>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Gene Regulatory</a:t>
            </a:r>
            <a:r>
              <a:rPr lang="en-US" sz="3600" b="0" i="0" u="none" strike="noStrike" cap="none" dirty="0" smtClean="0">
                <a:solidFill>
                  <a:srgbClr val="017C00"/>
                </a:solidFill>
                <a:latin typeface="Arial"/>
                <a:ea typeface="Arial"/>
                <a:cs typeface="Arial"/>
                <a:sym typeface="Arial"/>
                <a:rtl val="0"/>
              </a:rPr>
              <a:t> Networks Can Be Illustrated by Directed Graphs</a:t>
            </a:r>
            <a:endParaRPr lang="en-US" sz="3600" b="0" i="0" u="none" strike="noStrike" cap="none" baseline="0" dirty="0">
              <a:solidFill>
                <a:srgbClr val="017C00"/>
              </a:solidFill>
              <a:latin typeface="Arial"/>
              <a:ea typeface="Arial"/>
              <a:cs typeface="Arial"/>
              <a:sym typeface="Arial"/>
              <a:rtl val="0"/>
            </a:endParaRPr>
          </a:p>
        </p:txBody>
      </p:sp>
      <p:sp>
        <p:nvSpPr>
          <p:cNvPr id="138" name="Shape 99"/>
          <p:cNvSpPr/>
          <p:nvPr/>
        </p:nvSpPr>
        <p:spPr>
          <a:xfrm>
            <a:off x="835483" y="16930985"/>
            <a:ext cx="9754541" cy="12658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smtClean="0">
                <a:solidFill>
                  <a:srgbClr val="017C00"/>
                </a:solidFill>
                <a:latin typeface="Arial"/>
                <a:ea typeface="Arial"/>
                <a:cs typeface="Arial"/>
                <a:sym typeface="Arial"/>
                <a:rtl val="0"/>
              </a:rPr>
              <a:t>GRNmap</a:t>
            </a:r>
            <a:r>
              <a:rPr lang="en-US" sz="3600" b="0" i="0" u="none" strike="noStrike" cap="none" baseline="0" dirty="0" smtClean="0">
                <a:solidFill>
                  <a:srgbClr val="017C00"/>
                </a:solidFill>
                <a:latin typeface="Arial"/>
                <a:ea typeface="Arial"/>
                <a:cs typeface="Arial"/>
                <a:sym typeface="Arial"/>
                <a:rtl val="0"/>
              </a:rPr>
              <a:t>: Gene Regulatory Network Modeling and Parameter Estimation</a:t>
            </a:r>
            <a:endParaRPr lang="en-US" sz="3600" b="0" i="0" u="none" strike="noStrike" cap="none" baseline="0" dirty="0">
              <a:solidFill>
                <a:srgbClr val="017C00"/>
              </a:solidFill>
              <a:latin typeface="Arial"/>
              <a:ea typeface="Arial"/>
              <a:cs typeface="Arial"/>
              <a:sym typeface="Arial"/>
              <a:rtl val="0"/>
            </a:endParaRPr>
          </a:p>
        </p:txBody>
      </p:sp>
      <p:sp>
        <p:nvSpPr>
          <p:cNvPr id="140" name="Shape 87"/>
          <p:cNvSpPr/>
          <p:nvPr/>
        </p:nvSpPr>
        <p:spPr>
          <a:xfrm>
            <a:off x="11424051" y="7081560"/>
            <a:ext cx="20664029" cy="11605499"/>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200" b="0" i="0" u="none" strike="noStrike" cap="none" baseline="0" dirty="0" smtClean="0">
              <a:solidFill>
                <a:srgbClr val="000000"/>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lang="en-US" sz="2200" b="0" i="0" u="none" strike="noStrike" cap="none" baseline="0" dirty="0">
              <a:solidFill>
                <a:srgbClr val="000000"/>
              </a:solidFill>
              <a:latin typeface="Arial"/>
              <a:ea typeface="Arial"/>
              <a:cs typeface="Arial"/>
              <a:sym typeface="Arial"/>
              <a:rtl val="0"/>
            </a:endParaRPr>
          </a:p>
        </p:txBody>
      </p:sp>
      <p:sp>
        <p:nvSpPr>
          <p:cNvPr id="141" name="Shape 87"/>
          <p:cNvSpPr/>
          <p:nvPr/>
        </p:nvSpPr>
        <p:spPr>
          <a:xfrm>
            <a:off x="11500250" y="20076960"/>
            <a:ext cx="9910513" cy="12007916"/>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400" b="1" i="0" u="none" strike="noStrike" cap="none" baseline="0" dirty="0">
              <a:solidFill>
                <a:srgbClr val="000000"/>
              </a:solidFill>
              <a:latin typeface="Arial"/>
              <a:ea typeface="Arial"/>
              <a:cs typeface="Arial"/>
              <a:sym typeface="Arial"/>
              <a:rtl val="0"/>
            </a:endParaRPr>
          </a:p>
        </p:txBody>
      </p:sp>
      <p:sp>
        <p:nvSpPr>
          <p:cNvPr id="142" name="Shape 96"/>
          <p:cNvSpPr/>
          <p:nvPr/>
        </p:nvSpPr>
        <p:spPr>
          <a:xfrm>
            <a:off x="11500251" y="19143214"/>
            <a:ext cx="9910512"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000" b="0" i="0" u="none" strike="noStrike" cap="none" baseline="0" dirty="0" err="1" smtClean="0">
                <a:solidFill>
                  <a:srgbClr val="017C00"/>
                </a:solidFill>
                <a:sym typeface="Arial"/>
                <a:rtl val="0"/>
              </a:rPr>
              <a:t>GRNsight</a:t>
            </a:r>
            <a:r>
              <a:rPr lang="en-US" sz="3000" b="0" i="0" u="none" strike="noStrike" cap="none" baseline="0" dirty="0" smtClean="0">
                <a:solidFill>
                  <a:srgbClr val="017C00"/>
                </a:solidFill>
                <a:sym typeface="Arial"/>
                <a:rtl val="0"/>
              </a:rPr>
              <a:t> Has</a:t>
            </a:r>
            <a:r>
              <a:rPr lang="en-US" sz="3000" b="0" i="0" u="none" strike="noStrike" cap="none" dirty="0" smtClean="0">
                <a:solidFill>
                  <a:srgbClr val="017C00"/>
                </a:solidFill>
                <a:sym typeface="Arial"/>
                <a:rtl val="0"/>
              </a:rPr>
              <a:t> </a:t>
            </a:r>
            <a:r>
              <a:rPr lang="en-US" sz="3000" dirty="0">
                <a:solidFill>
                  <a:srgbClr val="017C00"/>
                </a:solidFill>
              </a:rPr>
              <a:t>S</a:t>
            </a:r>
            <a:r>
              <a:rPr lang="en-US" sz="3000" b="0" i="0" u="none" strike="noStrike" cap="none" dirty="0" smtClean="0">
                <a:solidFill>
                  <a:srgbClr val="017C00"/>
                </a:solidFill>
                <a:sym typeface="Arial"/>
                <a:rtl val="0"/>
              </a:rPr>
              <a:t>ophisticated </a:t>
            </a:r>
            <a:r>
              <a:rPr lang="en-US" sz="3000" dirty="0">
                <a:solidFill>
                  <a:srgbClr val="017C00"/>
                </a:solidFill>
              </a:rPr>
              <a:t>A</a:t>
            </a:r>
            <a:r>
              <a:rPr lang="en-US" sz="3000" b="0" i="0" u="none" strike="noStrike" cap="none" dirty="0" smtClean="0">
                <a:solidFill>
                  <a:srgbClr val="017C00"/>
                </a:solidFill>
                <a:sym typeface="Arial"/>
                <a:rtl val="0"/>
              </a:rPr>
              <a:t>rchitecture and Follows Open Source </a:t>
            </a:r>
            <a:r>
              <a:rPr lang="en-US" sz="3000" dirty="0">
                <a:solidFill>
                  <a:srgbClr val="017C00"/>
                </a:solidFill>
              </a:rPr>
              <a:t>D</a:t>
            </a:r>
            <a:r>
              <a:rPr lang="en-US" sz="3000" b="0" i="0" u="none" strike="noStrike" cap="none" dirty="0" smtClean="0">
                <a:solidFill>
                  <a:srgbClr val="017C00"/>
                </a:solidFill>
                <a:sym typeface="Arial"/>
                <a:rtl val="0"/>
              </a:rPr>
              <a:t>evelopment Practices</a:t>
            </a:r>
            <a:endParaRPr lang="en-US" sz="3000" b="0" i="0" u="none" strike="noStrike" cap="none" baseline="0" dirty="0">
              <a:solidFill>
                <a:srgbClr val="017C00"/>
              </a:solidFill>
              <a:sym typeface="Arial"/>
              <a:rtl val="0"/>
            </a:endParaRPr>
          </a:p>
        </p:txBody>
      </p:sp>
      <p:sp>
        <p:nvSpPr>
          <p:cNvPr id="143" name="Shape 120"/>
          <p:cNvSpPr/>
          <p:nvPr/>
        </p:nvSpPr>
        <p:spPr>
          <a:xfrm>
            <a:off x="11424051" y="6159261"/>
            <a:ext cx="20664028" cy="935227"/>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smtClean="0">
                <a:solidFill>
                  <a:srgbClr val="017C00"/>
                </a:solidFill>
                <a:latin typeface="Arial"/>
                <a:ea typeface="Arial"/>
                <a:cs typeface="Arial"/>
                <a:sym typeface="Arial"/>
                <a:rtl val="0"/>
              </a:rPr>
              <a:t>GRNsight</a:t>
            </a:r>
            <a:r>
              <a:rPr lang="en-US" sz="3600" b="0" i="0" u="none" strike="noStrike" cap="none" baseline="0" dirty="0" smtClean="0">
                <a:solidFill>
                  <a:srgbClr val="017C00"/>
                </a:solidFill>
                <a:latin typeface="Arial"/>
                <a:ea typeface="Arial"/>
                <a:cs typeface="Arial"/>
                <a:sym typeface="Arial"/>
                <a:rtl val="0"/>
              </a:rPr>
              <a:t> Automatically Lays </a:t>
            </a:r>
            <a:r>
              <a:rPr lang="en-US" sz="3600" dirty="0">
                <a:solidFill>
                  <a:srgbClr val="017C00"/>
                </a:solidFill>
              </a:rPr>
              <a:t>O</a:t>
            </a:r>
            <a:r>
              <a:rPr lang="en-US" sz="3600" b="0" i="0" u="none" strike="noStrike" cap="none" baseline="0" dirty="0" smtClean="0">
                <a:solidFill>
                  <a:srgbClr val="017C00"/>
                </a:solidFill>
                <a:latin typeface="Arial"/>
                <a:ea typeface="Arial"/>
                <a:cs typeface="Arial"/>
                <a:sym typeface="Arial"/>
                <a:rtl val="0"/>
              </a:rPr>
              <a:t>ut </a:t>
            </a:r>
            <a:r>
              <a:rPr lang="en-US" sz="3600" b="0" i="0" u="none" strike="noStrike" cap="none" baseline="0" dirty="0" err="1" smtClean="0">
                <a:solidFill>
                  <a:srgbClr val="017C00"/>
                </a:solidFill>
                <a:latin typeface="Arial"/>
                <a:ea typeface="Arial"/>
                <a:cs typeface="Arial"/>
                <a:sym typeface="Arial"/>
                <a:rtl val="0"/>
              </a:rPr>
              <a:t>Unweighted</a:t>
            </a:r>
            <a:r>
              <a:rPr lang="en-US" sz="3600" b="0" i="0" u="none" strike="noStrike" cap="none" baseline="0" dirty="0" smtClean="0">
                <a:solidFill>
                  <a:srgbClr val="017C00"/>
                </a:solidFill>
                <a:latin typeface="Arial"/>
                <a:ea typeface="Arial"/>
                <a:cs typeface="Arial"/>
                <a:sym typeface="Arial"/>
                <a:rtl val="0"/>
              </a:rPr>
              <a:t> and Weighted Networks</a:t>
            </a:r>
            <a:endParaRPr lang="en-US" sz="3600" b="0" i="0" u="none" strike="noStrike" cap="none" baseline="0" dirty="0">
              <a:solidFill>
                <a:srgbClr val="017C00"/>
              </a:solidFill>
              <a:latin typeface="Arial"/>
              <a:ea typeface="Arial"/>
              <a:cs typeface="Arial"/>
              <a:sym typeface="Arial"/>
              <a:rtl val="0"/>
            </a:endParaRPr>
          </a:p>
        </p:txBody>
      </p:sp>
      <p:sp>
        <p:nvSpPr>
          <p:cNvPr id="3" name="Rectangle 2"/>
          <p:cNvSpPr/>
          <p:nvPr/>
        </p:nvSpPr>
        <p:spPr>
          <a:xfrm>
            <a:off x="11595747" y="20185630"/>
            <a:ext cx="9362831" cy="2123658"/>
          </a:xfrm>
          <a:prstGeom prst="rect">
            <a:avLst/>
          </a:prstGeom>
        </p:spPr>
        <p:txBody>
          <a:bodyPr wrap="square">
            <a:spAutoFit/>
          </a:bodyPr>
          <a:lstStyle/>
          <a:p>
            <a:pPr lvl="0">
              <a:buClr>
                <a:schemeClr val="dk1"/>
              </a:buClr>
              <a:buSzPct val="25000"/>
            </a:pPr>
            <a:r>
              <a:rPr lang="en-US" sz="2200" b="1" dirty="0" err="1">
                <a:solidFill>
                  <a:schemeClr val="dk1"/>
                </a:solidFill>
              </a:rPr>
              <a:t>GRNsight</a:t>
            </a:r>
            <a:r>
              <a:rPr lang="en-US" sz="2200" b="1" dirty="0">
                <a:solidFill>
                  <a:schemeClr val="dk1"/>
                </a:solidFill>
              </a:rPr>
              <a:t> has a service-oriented architecture</a:t>
            </a:r>
          </a:p>
          <a:p>
            <a:pPr marL="236538" lvl="0"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has two pieces: a server and a web client.</a:t>
            </a:r>
          </a:p>
          <a:p>
            <a:pPr marL="236538" lvl="0" indent="-236538">
              <a:buClr>
                <a:schemeClr val="dk1"/>
              </a:buClr>
              <a:buSzPct val="100000"/>
              <a:buFont typeface="Arial"/>
              <a:buChar char="•"/>
            </a:pPr>
            <a:r>
              <a:rPr lang="en-US" sz="2200" dirty="0">
                <a:solidFill>
                  <a:schemeClr val="dk1"/>
                </a:solidFill>
              </a:rPr>
              <a:t>The server uses the </a:t>
            </a:r>
            <a:r>
              <a:rPr lang="en-US" sz="2200" dirty="0" err="1" smtClean="0">
                <a:solidFill>
                  <a:schemeClr val="dk1"/>
                </a:solidFill>
              </a:rPr>
              <a:t>node.js</a:t>
            </a:r>
            <a:r>
              <a:rPr lang="en-US" sz="2200" dirty="0" smtClean="0">
                <a:solidFill>
                  <a:schemeClr val="dk1"/>
                </a:solidFill>
              </a:rPr>
              <a:t> </a:t>
            </a:r>
            <a:r>
              <a:rPr lang="en-US" sz="2200" dirty="0">
                <a:solidFill>
                  <a:schemeClr val="dk1"/>
                </a:solidFill>
              </a:rPr>
              <a:t>framework to receive and parse the Excel spreadsheet uploaded by the user.</a:t>
            </a:r>
          </a:p>
          <a:p>
            <a:pPr marL="236538" lvl="0" indent="-236538">
              <a:buClr>
                <a:schemeClr val="dk1"/>
              </a:buClr>
              <a:buSzPct val="100000"/>
              <a:buFont typeface="Arial"/>
              <a:buChar char="•"/>
            </a:pPr>
            <a:r>
              <a:rPr lang="en-US" sz="2200" dirty="0">
                <a:solidFill>
                  <a:schemeClr val="dk1"/>
                </a:solidFill>
              </a:rPr>
              <a:t>The web client receives the data from the server and generates the graph visualization</a:t>
            </a:r>
            <a:r>
              <a:rPr lang="en-US" sz="2200" dirty="0" smtClean="0">
                <a:solidFill>
                  <a:schemeClr val="dk1"/>
                </a:solidFill>
              </a:rPr>
              <a:t>.</a:t>
            </a:r>
            <a:endParaRPr lang="en-US" sz="2200" dirty="0">
              <a:solidFill>
                <a:schemeClr val="dk1"/>
              </a:solidFill>
            </a:endParaRPr>
          </a:p>
        </p:txBody>
      </p:sp>
      <p:pic>
        <p:nvPicPr>
          <p:cNvPr id="4" name="Picture 3"/>
          <p:cNvPicPr>
            <a:picLocks noChangeAspect="1"/>
          </p:cNvPicPr>
          <p:nvPr/>
        </p:nvPicPr>
        <p:blipFill rotWithShape="1">
          <a:blip r:embed="rId12"/>
          <a:srcRect t="24190" r="6556" b="40704"/>
          <a:stretch/>
        </p:blipFill>
        <p:spPr>
          <a:xfrm>
            <a:off x="11591913" y="8021234"/>
            <a:ext cx="4257659" cy="999731"/>
          </a:xfrm>
          <a:prstGeom prst="rect">
            <a:avLst/>
          </a:prstGeom>
        </p:spPr>
      </p:pic>
      <p:pic>
        <p:nvPicPr>
          <p:cNvPr id="147" name="Shape 116"/>
          <p:cNvPicPr preferRelativeResize="0"/>
          <p:nvPr/>
        </p:nvPicPr>
        <p:blipFill rotWithShape="1">
          <a:blip r:embed="rId4">
            <a:alphaModFix/>
          </a:blip>
          <a:srcRect/>
          <a:stretch/>
        </p:blipFill>
        <p:spPr>
          <a:xfrm>
            <a:off x="27895916" y="8150424"/>
            <a:ext cx="3532692" cy="1704276"/>
          </a:xfrm>
          <a:prstGeom prst="rect">
            <a:avLst/>
          </a:prstGeom>
          <a:noFill/>
          <a:ln>
            <a:noFill/>
          </a:ln>
        </p:spPr>
      </p:pic>
      <p:pic>
        <p:nvPicPr>
          <p:cNvPr id="7" name="Picture 6"/>
          <p:cNvPicPr>
            <a:picLocks noChangeAspect="1"/>
          </p:cNvPicPr>
          <p:nvPr/>
        </p:nvPicPr>
        <p:blipFill rotWithShape="1">
          <a:blip r:embed="rId13"/>
          <a:srcRect l="18715"/>
          <a:stretch/>
        </p:blipFill>
        <p:spPr>
          <a:xfrm>
            <a:off x="18359405" y="7456040"/>
            <a:ext cx="9043491" cy="6225990"/>
          </a:xfrm>
          <a:prstGeom prst="rect">
            <a:avLst/>
          </a:prstGeom>
        </p:spPr>
      </p:pic>
      <p:cxnSp>
        <p:nvCxnSpPr>
          <p:cNvPr id="9" name="Straight Arrow Connector 8"/>
          <p:cNvCxnSpPr/>
          <p:nvPr/>
        </p:nvCxnSpPr>
        <p:spPr>
          <a:xfrm>
            <a:off x="15858400" y="8150424"/>
            <a:ext cx="641582"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2339855" y="7555523"/>
            <a:ext cx="2693791" cy="430887"/>
          </a:xfrm>
          <a:prstGeom prst="rect">
            <a:avLst/>
          </a:prstGeom>
          <a:noFill/>
        </p:spPr>
        <p:txBody>
          <a:bodyPr wrap="none" rtlCol="0">
            <a:spAutoFit/>
          </a:bodyPr>
          <a:lstStyle/>
          <a:p>
            <a:r>
              <a:rPr lang="en-US" sz="2200" b="1" dirty="0" smtClean="0"/>
              <a:t>Excel Spreadsheet</a:t>
            </a:r>
            <a:endParaRPr lang="en-US" sz="2200" b="1" dirty="0"/>
          </a:p>
        </p:txBody>
      </p:sp>
      <p:sp>
        <p:nvSpPr>
          <p:cNvPr id="152" name="TextBox 151"/>
          <p:cNvSpPr txBox="1"/>
          <p:nvPr/>
        </p:nvSpPr>
        <p:spPr>
          <a:xfrm>
            <a:off x="27370526" y="7456694"/>
            <a:ext cx="4583473" cy="769441"/>
          </a:xfrm>
          <a:prstGeom prst="rect">
            <a:avLst/>
          </a:prstGeom>
          <a:noFill/>
        </p:spPr>
        <p:txBody>
          <a:bodyPr wrap="square" rtlCol="0">
            <a:spAutoFit/>
          </a:bodyPr>
          <a:lstStyle/>
          <a:p>
            <a:pPr algn="ctr"/>
            <a:r>
              <a:rPr lang="en-US" sz="2200" b="1" dirty="0" smtClean="0"/>
              <a:t> </a:t>
            </a:r>
            <a:r>
              <a:rPr lang="en-US" sz="2200" b="1" err="1" smtClean="0"/>
              <a:t>Unweighted</a:t>
            </a:r>
            <a:r>
              <a:rPr lang="en-US" sz="2200" b="1" smtClean="0"/>
              <a:t> graph </a:t>
            </a:r>
            <a:r>
              <a:rPr lang="en-US" sz="2200" b="1" dirty="0" smtClean="0"/>
              <a:t>drawn manually with Adobe Illustrator</a:t>
            </a:r>
            <a:endParaRPr lang="en-US" sz="2200" b="1" dirty="0"/>
          </a:p>
        </p:txBody>
      </p:sp>
      <p:sp>
        <p:nvSpPr>
          <p:cNvPr id="153" name="TextBox 152"/>
          <p:cNvSpPr txBox="1"/>
          <p:nvPr/>
        </p:nvSpPr>
        <p:spPr>
          <a:xfrm>
            <a:off x="20242099" y="13617452"/>
            <a:ext cx="4388061" cy="430887"/>
          </a:xfrm>
          <a:prstGeom prst="rect">
            <a:avLst/>
          </a:prstGeom>
          <a:noFill/>
        </p:spPr>
        <p:txBody>
          <a:bodyPr wrap="square" rtlCol="0">
            <a:spAutoFit/>
          </a:bodyPr>
          <a:lstStyle/>
          <a:p>
            <a:pPr algn="ctr"/>
            <a:r>
              <a:rPr lang="en-US" sz="2200" dirty="0" smtClean="0"/>
              <a:t>Produced in ~10 milliseconds</a:t>
            </a:r>
            <a:endParaRPr lang="en-US" sz="2200" dirty="0"/>
          </a:p>
        </p:txBody>
      </p:sp>
      <p:sp>
        <p:nvSpPr>
          <p:cNvPr id="154" name="TextBox 153"/>
          <p:cNvSpPr txBox="1"/>
          <p:nvPr/>
        </p:nvSpPr>
        <p:spPr>
          <a:xfrm>
            <a:off x="27937543" y="9747070"/>
            <a:ext cx="3449438" cy="430887"/>
          </a:xfrm>
          <a:prstGeom prst="rect">
            <a:avLst/>
          </a:prstGeom>
          <a:noFill/>
        </p:spPr>
        <p:txBody>
          <a:bodyPr wrap="square" rtlCol="0">
            <a:spAutoFit/>
          </a:bodyPr>
          <a:lstStyle/>
          <a:p>
            <a:pPr algn="ctr"/>
            <a:r>
              <a:rPr lang="en-US" sz="2200" dirty="0" smtClean="0"/>
              <a:t>Produced in several hours </a:t>
            </a:r>
            <a:endParaRPr lang="en-US" sz="2200" dirty="0"/>
          </a:p>
        </p:txBody>
      </p:sp>
      <p:pic>
        <p:nvPicPr>
          <p:cNvPr id="78" name="Picture 77"/>
          <p:cNvPicPr>
            <a:picLocks noChangeAspect="1"/>
          </p:cNvPicPr>
          <p:nvPr/>
        </p:nvPicPr>
        <p:blipFill rotWithShape="1">
          <a:blip r:embed="rId13"/>
          <a:srcRect t="8034" r="81013" b="29176"/>
          <a:stretch/>
        </p:blipFill>
        <p:spPr>
          <a:xfrm>
            <a:off x="16217680" y="9189058"/>
            <a:ext cx="2112437" cy="3909259"/>
          </a:xfrm>
          <a:prstGeom prst="rect">
            <a:avLst/>
          </a:prstGeom>
        </p:spPr>
      </p:pic>
      <p:sp>
        <p:nvSpPr>
          <p:cNvPr id="155" name="Rectangle 154"/>
          <p:cNvSpPr/>
          <p:nvPr/>
        </p:nvSpPr>
        <p:spPr>
          <a:xfrm>
            <a:off x="16257357" y="9276235"/>
            <a:ext cx="2037992" cy="367783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p:cNvSpPr txBox="1"/>
          <p:nvPr/>
        </p:nvSpPr>
        <p:spPr>
          <a:xfrm>
            <a:off x="16277163" y="9456734"/>
            <a:ext cx="384365" cy="523220"/>
          </a:xfrm>
          <a:prstGeom prst="rect">
            <a:avLst/>
          </a:prstGeom>
          <a:noFill/>
        </p:spPr>
        <p:txBody>
          <a:bodyPr wrap="none" rtlCol="0">
            <a:spAutoFit/>
          </a:bodyPr>
          <a:lstStyle/>
          <a:p>
            <a:r>
              <a:rPr lang="en-US" sz="2800" b="1" dirty="0" smtClean="0"/>
              <a:t>2</a:t>
            </a:r>
          </a:p>
        </p:txBody>
      </p:sp>
      <p:sp>
        <p:nvSpPr>
          <p:cNvPr id="19" name="Rectangle 18"/>
          <p:cNvSpPr/>
          <p:nvPr/>
        </p:nvSpPr>
        <p:spPr>
          <a:xfrm>
            <a:off x="11550948" y="13352104"/>
            <a:ext cx="4688116" cy="4708981"/>
          </a:xfrm>
          <a:prstGeom prst="rect">
            <a:avLst/>
          </a:prstGeom>
        </p:spPr>
        <p:txBody>
          <a:bodyPr wrap="square">
            <a:spAutoFit/>
          </a:bodyPr>
          <a:lstStyle/>
          <a:p>
            <a:pPr lvl="0">
              <a:buClr>
                <a:schemeClr val="dk1"/>
              </a:buClr>
              <a:buSzPct val="100000"/>
            </a:pPr>
            <a:r>
              <a:rPr lang="en-US" sz="2200" b="1" dirty="0" smtClean="0"/>
              <a:t>2. </a:t>
            </a:r>
            <a:r>
              <a:rPr lang="en-US" sz="2200" b="1" dirty="0"/>
              <a:t>F</a:t>
            </a:r>
            <a:r>
              <a:rPr lang="en-US" sz="2200" b="1" dirty="0" smtClean="0"/>
              <a:t>orce </a:t>
            </a:r>
            <a:r>
              <a:rPr lang="en-US" sz="2200" b="1" dirty="0"/>
              <a:t>G</a:t>
            </a:r>
            <a:r>
              <a:rPr lang="en-US" sz="2200" b="1" dirty="0" smtClean="0"/>
              <a:t>raph </a:t>
            </a:r>
            <a:r>
              <a:rPr lang="en-US" sz="2200" b="1" dirty="0"/>
              <a:t>P</a:t>
            </a:r>
            <a:r>
              <a:rPr lang="en-US" sz="2200" b="1" dirty="0" smtClean="0"/>
              <a:t>arameter </a:t>
            </a:r>
            <a:r>
              <a:rPr lang="en-US" sz="2200" b="1" dirty="0"/>
              <a:t>S</a:t>
            </a:r>
            <a:r>
              <a:rPr lang="en-US" sz="2200" b="1" dirty="0" smtClean="0"/>
              <a:t>liders </a:t>
            </a:r>
            <a:endParaRPr lang="en-US" sz="2200" b="1" dirty="0" smtClean="0">
              <a:solidFill>
                <a:schemeClr val="dk1"/>
              </a:solidFill>
            </a:endParaRPr>
          </a:p>
          <a:p>
            <a:pPr marL="457200" lvl="0" indent="-236538">
              <a:buClr>
                <a:schemeClr val="dk1"/>
              </a:buClr>
              <a:buSzPct val="100000"/>
              <a:buFont typeface="Arial"/>
              <a:buChar char="•"/>
            </a:pPr>
            <a:r>
              <a:rPr lang="en-US" sz="2000" dirty="0" smtClean="0">
                <a:solidFill>
                  <a:schemeClr val="dk1"/>
                </a:solidFill>
              </a:rPr>
              <a:t>Link distance determines the minimum distance between nodes.</a:t>
            </a:r>
          </a:p>
          <a:p>
            <a:pPr marL="457200" lvl="0" indent="-236538">
              <a:buClr>
                <a:schemeClr val="dk1"/>
              </a:buClr>
              <a:buSzPct val="100000"/>
              <a:buFont typeface="Arial"/>
              <a:buChar char="•"/>
            </a:pPr>
            <a:r>
              <a:rPr lang="en-US" sz="2000" dirty="0" smtClean="0">
                <a:solidFill>
                  <a:schemeClr val="dk1"/>
                </a:solidFill>
              </a:rPr>
              <a:t>Nodes </a:t>
            </a:r>
            <a:r>
              <a:rPr lang="en-US" sz="2000" dirty="0">
                <a:solidFill>
                  <a:schemeClr val="dk1"/>
                </a:solidFill>
              </a:rPr>
              <a:t>have a charge, which repels or attracts other </a:t>
            </a:r>
            <a:r>
              <a:rPr lang="en-US" sz="2000" dirty="0" smtClean="0">
                <a:solidFill>
                  <a:schemeClr val="dk1"/>
                </a:solidFill>
              </a:rPr>
              <a:t>nodes.</a:t>
            </a:r>
          </a:p>
          <a:p>
            <a:pPr marL="457200" lvl="0" indent="-236538">
              <a:buClr>
                <a:schemeClr val="dk1"/>
              </a:buClr>
              <a:buSzPct val="100000"/>
              <a:buFont typeface="Arial"/>
              <a:buChar char="•"/>
            </a:pPr>
            <a:r>
              <a:rPr lang="en-US" sz="2000" dirty="0" smtClean="0">
                <a:solidFill>
                  <a:schemeClr val="dk1"/>
                </a:solidFill>
              </a:rPr>
              <a:t>The </a:t>
            </a:r>
            <a:r>
              <a:rPr lang="en-US" sz="2000" dirty="0">
                <a:solidFill>
                  <a:schemeClr val="dk1"/>
                </a:solidFill>
              </a:rPr>
              <a:t>charge distance determines </a:t>
            </a:r>
            <a:r>
              <a:rPr lang="en-US" sz="2000" dirty="0" smtClean="0">
                <a:solidFill>
                  <a:schemeClr val="dk1"/>
                </a:solidFill>
              </a:rPr>
              <a:t>at what range </a:t>
            </a:r>
            <a:r>
              <a:rPr lang="en-US" sz="2000" dirty="0">
                <a:solidFill>
                  <a:schemeClr val="dk1"/>
                </a:solidFill>
              </a:rPr>
              <a:t>a node’s charge will affect other nodes</a:t>
            </a:r>
            <a:r>
              <a:rPr lang="en-US" sz="2000" dirty="0" smtClean="0">
                <a:solidFill>
                  <a:schemeClr val="dk1"/>
                </a:solidFill>
              </a:rPr>
              <a:t>.</a:t>
            </a:r>
          </a:p>
          <a:p>
            <a:pPr marL="457200" lvl="0" indent="-236538">
              <a:buClr>
                <a:schemeClr val="dk1"/>
              </a:buClr>
              <a:buSzPct val="100000"/>
              <a:buFont typeface="Arial"/>
              <a:buChar char="•"/>
            </a:pPr>
            <a:r>
              <a:rPr lang="en-US" sz="2000" dirty="0"/>
              <a:t>Gravity determines the strength of the force holding the nodes to the center of the graph.</a:t>
            </a:r>
            <a:endParaRPr lang="en-US" sz="2000" dirty="0" smtClean="0">
              <a:solidFill>
                <a:schemeClr val="dk1"/>
              </a:solidFill>
            </a:endParaRPr>
          </a:p>
          <a:p>
            <a:pPr marL="457200" lvl="0" indent="-236538">
              <a:buClr>
                <a:schemeClr val="dk1"/>
              </a:buClr>
              <a:buSzPct val="100000"/>
              <a:buFont typeface="Arial"/>
              <a:buChar char="•"/>
            </a:pPr>
            <a:r>
              <a:rPr lang="en-US" sz="2000" dirty="0" smtClean="0">
                <a:solidFill>
                  <a:schemeClr val="dk1"/>
                </a:solidFill>
              </a:rPr>
              <a:t>Reset functionality sets all parameters to default settings</a:t>
            </a:r>
          </a:p>
          <a:p>
            <a:pPr marL="457200" lvl="0" indent="-236538">
              <a:buClr>
                <a:schemeClr val="dk1"/>
              </a:buClr>
              <a:buSzPct val="100000"/>
              <a:buFont typeface="Arial"/>
              <a:buChar char="•"/>
            </a:pPr>
            <a:r>
              <a:rPr lang="en-US" sz="2000" dirty="0" smtClean="0">
                <a:solidFill>
                  <a:schemeClr val="dk1"/>
                </a:solidFill>
              </a:rPr>
              <a:t>Locking the parameters prevents any further changes </a:t>
            </a:r>
            <a:endParaRPr lang="en-US" sz="2000" dirty="0">
              <a:solidFill>
                <a:schemeClr val="dk1"/>
              </a:solidFill>
            </a:endParaRPr>
          </a:p>
        </p:txBody>
      </p:sp>
      <p:sp>
        <p:nvSpPr>
          <p:cNvPr id="20" name="Rectangle 19"/>
          <p:cNvSpPr/>
          <p:nvPr/>
        </p:nvSpPr>
        <p:spPr>
          <a:xfrm>
            <a:off x="11515922" y="9180128"/>
            <a:ext cx="4761241" cy="3785652"/>
          </a:xfrm>
          <a:prstGeom prst="rect">
            <a:avLst/>
          </a:prstGeom>
        </p:spPr>
        <p:txBody>
          <a:bodyPr wrap="square">
            <a:spAutoFit/>
          </a:bodyPr>
          <a:lstStyle/>
          <a:p>
            <a:pPr lvl="0">
              <a:buClr>
                <a:srgbClr val="000000"/>
              </a:buClr>
              <a:buSzPct val="25000"/>
            </a:pPr>
            <a:r>
              <a:rPr lang="en-US" sz="2200" b="1" dirty="0" smtClean="0"/>
              <a:t>1. Menu </a:t>
            </a:r>
            <a:r>
              <a:rPr lang="en-US" sz="2200" b="1" dirty="0"/>
              <a:t>Bar</a:t>
            </a:r>
            <a:r>
              <a:rPr lang="en-US" sz="2000" b="1" dirty="0"/>
              <a:t> </a:t>
            </a:r>
          </a:p>
          <a:p>
            <a:pPr marL="457200" lvl="0" indent="-236538">
              <a:buClr>
                <a:srgbClr val="000000"/>
              </a:buClr>
              <a:buSzPct val="100000"/>
              <a:buFont typeface="Arial"/>
              <a:buChar char="•"/>
            </a:pPr>
            <a:r>
              <a:rPr lang="en-US" sz="2000" dirty="0" smtClean="0"/>
              <a:t>Four demo files can be found in the “Demo” menu for users who do not have their own data.</a:t>
            </a:r>
          </a:p>
          <a:p>
            <a:pPr marL="457200" indent="-236538">
              <a:buClr>
                <a:srgbClr val="000000"/>
              </a:buClr>
              <a:buSzPct val="100000"/>
              <a:buFont typeface="Arial"/>
              <a:buChar char="•"/>
            </a:pPr>
            <a:r>
              <a:rPr lang="en-US" sz="2000" dirty="0" smtClean="0"/>
              <a:t>Print </a:t>
            </a:r>
            <a:r>
              <a:rPr lang="en-US" sz="2000" dirty="0"/>
              <a:t>functionality </a:t>
            </a:r>
            <a:r>
              <a:rPr lang="en-US" sz="2000" dirty="0" smtClean="0"/>
              <a:t>is accessed from the </a:t>
            </a:r>
            <a:r>
              <a:rPr lang="en-US" sz="2000" dirty="0"/>
              <a:t>“File” menu option</a:t>
            </a:r>
            <a:r>
              <a:rPr lang="en-US" sz="2000" dirty="0" smtClean="0"/>
              <a:t>.</a:t>
            </a:r>
          </a:p>
          <a:p>
            <a:pPr marL="457200" indent="-236538">
              <a:buClr>
                <a:srgbClr val="000000"/>
              </a:buClr>
              <a:buSzPct val="100000"/>
              <a:buFont typeface="Arial"/>
              <a:buChar char="•"/>
            </a:pPr>
            <a:r>
              <a:rPr lang="en-US" sz="2000" dirty="0" smtClean="0">
                <a:solidFill>
                  <a:schemeClr val="dk1"/>
                </a:solidFill>
              </a:rPr>
              <a:t>“File &gt; Reload” </a:t>
            </a:r>
            <a:r>
              <a:rPr lang="en-US" sz="2000" dirty="0">
                <a:solidFill>
                  <a:schemeClr val="dk1"/>
                </a:solidFill>
              </a:rPr>
              <a:t>reloads the current graph with the active settings</a:t>
            </a:r>
            <a:r>
              <a:rPr lang="en-US" sz="2000" dirty="0" smtClean="0">
                <a:solidFill>
                  <a:schemeClr val="dk1"/>
                </a:solidFill>
              </a:rPr>
              <a:t>.</a:t>
            </a:r>
          </a:p>
          <a:p>
            <a:pPr marL="457200" lvl="0" indent="-236538">
              <a:buClr>
                <a:schemeClr val="dk1"/>
              </a:buClr>
              <a:buSzPct val="100000"/>
              <a:buFont typeface="Arial"/>
              <a:buChar char="•"/>
            </a:pPr>
            <a:r>
              <a:rPr lang="en-US" sz="2000" dirty="0">
                <a:solidFill>
                  <a:schemeClr val="dk1"/>
                </a:solidFill>
              </a:rPr>
              <a:t>In the </a:t>
            </a:r>
            <a:r>
              <a:rPr lang="en-US" sz="2000" dirty="0" smtClean="0">
                <a:solidFill>
                  <a:schemeClr val="dk1"/>
                </a:solidFill>
              </a:rPr>
              <a:t>“Edit </a:t>
            </a:r>
            <a:r>
              <a:rPr lang="en-US" sz="2000" dirty="0">
                <a:solidFill>
                  <a:schemeClr val="dk1"/>
                </a:solidFill>
              </a:rPr>
              <a:t>&gt; </a:t>
            </a:r>
            <a:r>
              <a:rPr lang="en-US" sz="2000" dirty="0" smtClean="0">
                <a:solidFill>
                  <a:schemeClr val="dk1"/>
                </a:solidFill>
              </a:rPr>
              <a:t>Preferences” menu, the </a:t>
            </a:r>
            <a:r>
              <a:rPr lang="en-US" sz="2000" dirty="0">
                <a:solidFill>
                  <a:schemeClr val="dk1"/>
                </a:solidFill>
              </a:rPr>
              <a:t>user can select for </a:t>
            </a:r>
            <a:r>
              <a:rPr lang="en-US" sz="2000" dirty="0" smtClean="0">
                <a:solidFill>
                  <a:schemeClr val="dk1"/>
                </a:solidFill>
              </a:rPr>
              <a:t>weighted </a:t>
            </a:r>
            <a:r>
              <a:rPr lang="en-US" sz="2000" dirty="0">
                <a:solidFill>
                  <a:schemeClr val="dk1"/>
                </a:solidFill>
              </a:rPr>
              <a:t>graphs to be displayed as </a:t>
            </a:r>
            <a:r>
              <a:rPr lang="en-US" sz="2000" dirty="0" err="1" smtClean="0">
                <a:solidFill>
                  <a:schemeClr val="dk1"/>
                </a:solidFill>
              </a:rPr>
              <a:t>unweighted</a:t>
            </a:r>
            <a:r>
              <a:rPr lang="en-US" sz="2000" dirty="0">
                <a:solidFill>
                  <a:schemeClr val="dk1"/>
                </a:solidFill>
              </a:rPr>
              <a:t> </a:t>
            </a:r>
            <a:r>
              <a:rPr lang="en-US" sz="2000" dirty="0" smtClean="0">
                <a:solidFill>
                  <a:schemeClr val="dk1"/>
                </a:solidFill>
              </a:rPr>
              <a:t>graphs.</a:t>
            </a:r>
            <a:endParaRPr lang="en-US" sz="2000" dirty="0">
              <a:solidFill>
                <a:schemeClr val="dk1"/>
              </a:solidFill>
            </a:endParaRPr>
          </a:p>
        </p:txBody>
      </p:sp>
      <p:pic>
        <p:nvPicPr>
          <p:cNvPr id="10" name="Picture 9"/>
          <p:cNvPicPr>
            <a:picLocks noChangeAspect="1"/>
          </p:cNvPicPr>
          <p:nvPr/>
        </p:nvPicPr>
        <p:blipFill rotWithShape="1">
          <a:blip r:embed="rId14"/>
          <a:srcRect l="351" t="3057"/>
          <a:stretch/>
        </p:blipFill>
        <p:spPr>
          <a:xfrm>
            <a:off x="16499982" y="8003948"/>
            <a:ext cx="1379442" cy="1206555"/>
          </a:xfrm>
          <a:prstGeom prst="rect">
            <a:avLst/>
          </a:prstGeom>
        </p:spPr>
      </p:pic>
      <p:pic>
        <p:nvPicPr>
          <p:cNvPr id="2" name="Picture 1"/>
          <p:cNvPicPr>
            <a:picLocks noChangeAspect="1"/>
          </p:cNvPicPr>
          <p:nvPr/>
        </p:nvPicPr>
        <p:blipFill rotWithShape="1">
          <a:blip r:embed="rId15"/>
          <a:srcRect l="-1" t="36170" r="16347" b="-811"/>
          <a:stretch/>
        </p:blipFill>
        <p:spPr>
          <a:xfrm>
            <a:off x="1880464" y="23377584"/>
            <a:ext cx="7579132" cy="2161769"/>
          </a:xfrm>
          <a:prstGeom prst="rect">
            <a:avLst/>
          </a:prstGeom>
        </p:spPr>
      </p:pic>
      <p:sp>
        <p:nvSpPr>
          <p:cNvPr id="77" name="TextBox 76"/>
          <p:cNvSpPr txBox="1"/>
          <p:nvPr/>
        </p:nvSpPr>
        <p:spPr>
          <a:xfrm>
            <a:off x="18430067" y="8021234"/>
            <a:ext cx="7074373" cy="523220"/>
          </a:xfrm>
          <a:prstGeom prst="rect">
            <a:avLst/>
          </a:prstGeom>
          <a:noFill/>
        </p:spPr>
        <p:txBody>
          <a:bodyPr wrap="none" rtlCol="0">
            <a:spAutoFit/>
          </a:bodyPr>
          <a:lstStyle/>
          <a:p>
            <a:r>
              <a:rPr lang="en-US" sz="2800" b="1" dirty="0" smtClean="0"/>
              <a:t>3. Weighted graph laid out automatically</a:t>
            </a:r>
            <a:endParaRPr lang="en-US" sz="2800" b="1" dirty="0"/>
          </a:p>
        </p:txBody>
      </p:sp>
      <p:pic>
        <p:nvPicPr>
          <p:cNvPr id="158" name="Shape 123"/>
          <p:cNvPicPr preferRelativeResize="0"/>
          <p:nvPr/>
        </p:nvPicPr>
        <p:blipFill rotWithShape="1">
          <a:blip r:embed="rId16">
            <a:alphaModFix/>
          </a:blip>
          <a:srcRect l="51219" t="35156" b="33193"/>
          <a:stretch/>
        </p:blipFill>
        <p:spPr>
          <a:xfrm>
            <a:off x="18874695" y="16138706"/>
            <a:ext cx="3223666" cy="1384145"/>
          </a:xfrm>
          <a:prstGeom prst="rect">
            <a:avLst/>
          </a:prstGeom>
          <a:noFill/>
          <a:ln>
            <a:noFill/>
          </a:ln>
        </p:spPr>
      </p:pic>
      <p:pic>
        <p:nvPicPr>
          <p:cNvPr id="159" name="Shape 123"/>
          <p:cNvPicPr preferRelativeResize="0"/>
          <p:nvPr/>
        </p:nvPicPr>
        <p:blipFill rotWithShape="1">
          <a:blip r:embed="rId16">
            <a:alphaModFix/>
          </a:blip>
          <a:srcRect t="68506" r="36449"/>
          <a:stretch/>
        </p:blipFill>
        <p:spPr>
          <a:xfrm>
            <a:off x="21692663" y="16107617"/>
            <a:ext cx="4136889" cy="1415234"/>
          </a:xfrm>
          <a:prstGeom prst="rect">
            <a:avLst/>
          </a:prstGeom>
          <a:noFill/>
          <a:ln>
            <a:noFill/>
          </a:ln>
        </p:spPr>
      </p:pic>
      <p:pic>
        <p:nvPicPr>
          <p:cNvPr id="163" name="Shape 123"/>
          <p:cNvPicPr preferRelativeResize="0"/>
          <p:nvPr/>
        </p:nvPicPr>
        <p:blipFill rotWithShape="1">
          <a:blip r:embed="rId16">
            <a:alphaModFix/>
          </a:blip>
          <a:srcRect l="66784" t="68506"/>
          <a:stretch/>
        </p:blipFill>
        <p:spPr>
          <a:xfrm>
            <a:off x="25764060" y="16107617"/>
            <a:ext cx="2162231" cy="1415234"/>
          </a:xfrm>
          <a:prstGeom prst="rect">
            <a:avLst/>
          </a:prstGeom>
          <a:noFill/>
          <a:ln>
            <a:noFill/>
          </a:ln>
        </p:spPr>
      </p:pic>
      <p:pic>
        <p:nvPicPr>
          <p:cNvPr id="164" name="Shape 123"/>
          <p:cNvPicPr preferRelativeResize="0"/>
          <p:nvPr/>
        </p:nvPicPr>
        <p:blipFill rotWithShape="1">
          <a:blip r:embed="rId16">
            <a:alphaModFix/>
          </a:blip>
          <a:srcRect t="35156" r="56613" b="33193"/>
          <a:stretch/>
        </p:blipFill>
        <p:spPr>
          <a:xfrm>
            <a:off x="16060542" y="16066221"/>
            <a:ext cx="2867225" cy="1384145"/>
          </a:xfrm>
          <a:prstGeom prst="rect">
            <a:avLst/>
          </a:prstGeom>
          <a:noFill/>
          <a:ln>
            <a:noFill/>
          </a:ln>
        </p:spPr>
      </p:pic>
      <p:pic>
        <p:nvPicPr>
          <p:cNvPr id="8" name="Picture 7"/>
          <p:cNvPicPr>
            <a:picLocks noChangeAspect="1"/>
          </p:cNvPicPr>
          <p:nvPr/>
        </p:nvPicPr>
        <p:blipFill rotWithShape="1">
          <a:blip r:embed="rId17"/>
          <a:srcRect r="11035"/>
          <a:stretch/>
        </p:blipFill>
        <p:spPr>
          <a:xfrm>
            <a:off x="16223196" y="7474558"/>
            <a:ext cx="3276566" cy="469900"/>
          </a:xfrm>
          <a:prstGeom prst="rect">
            <a:avLst/>
          </a:prstGeom>
        </p:spPr>
      </p:pic>
      <p:sp>
        <p:nvSpPr>
          <p:cNvPr id="17" name="Rectangle 16"/>
          <p:cNvSpPr/>
          <p:nvPr/>
        </p:nvSpPr>
        <p:spPr>
          <a:xfrm>
            <a:off x="16147244" y="7407967"/>
            <a:ext cx="3428078" cy="5796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27338155" y="10337694"/>
            <a:ext cx="4648214" cy="1107996"/>
          </a:xfrm>
          <a:prstGeom prst="rect">
            <a:avLst/>
          </a:prstGeom>
          <a:noFill/>
        </p:spPr>
        <p:txBody>
          <a:bodyPr wrap="square" rtlCol="0">
            <a:spAutoFit/>
          </a:bodyPr>
          <a:lstStyle/>
          <a:p>
            <a:pPr algn="ctr"/>
            <a:r>
              <a:rPr lang="en-US" sz="2200" b="1" dirty="0" err="1" smtClean="0"/>
              <a:t>Unweighted</a:t>
            </a:r>
            <a:r>
              <a:rPr lang="en-US" sz="2200" b="1" dirty="0" smtClean="0"/>
              <a:t> graph laid out automatically by </a:t>
            </a:r>
            <a:r>
              <a:rPr lang="en-US" sz="2200" b="1" dirty="0" err="1" smtClean="0"/>
              <a:t>GRNsight</a:t>
            </a:r>
            <a:r>
              <a:rPr lang="en-US" sz="2200" b="1" dirty="0" smtClean="0"/>
              <a:t> and adjusted by hand</a:t>
            </a:r>
            <a:endParaRPr lang="en-US" sz="2200" b="1" dirty="0"/>
          </a:p>
        </p:txBody>
      </p:sp>
      <p:pic>
        <p:nvPicPr>
          <p:cNvPr id="11" name="Picture 10"/>
          <p:cNvPicPr>
            <a:picLocks noChangeAspect="1"/>
          </p:cNvPicPr>
          <p:nvPr/>
        </p:nvPicPr>
        <p:blipFill>
          <a:blip r:embed="rId18"/>
          <a:stretch>
            <a:fillRect/>
          </a:stretch>
        </p:blipFill>
        <p:spPr>
          <a:xfrm>
            <a:off x="27896733" y="11431906"/>
            <a:ext cx="3531058" cy="1772242"/>
          </a:xfrm>
          <a:prstGeom prst="rect">
            <a:avLst/>
          </a:prstGeom>
        </p:spPr>
      </p:pic>
      <p:sp>
        <p:nvSpPr>
          <p:cNvPr id="80" name="TextBox 79"/>
          <p:cNvSpPr txBox="1"/>
          <p:nvPr/>
        </p:nvSpPr>
        <p:spPr>
          <a:xfrm>
            <a:off x="27468232" y="13173093"/>
            <a:ext cx="4388061" cy="430887"/>
          </a:xfrm>
          <a:prstGeom prst="rect">
            <a:avLst/>
          </a:prstGeom>
          <a:noFill/>
        </p:spPr>
        <p:txBody>
          <a:bodyPr wrap="square" rtlCol="0">
            <a:spAutoFit/>
          </a:bodyPr>
          <a:lstStyle/>
          <a:p>
            <a:pPr algn="ctr"/>
            <a:r>
              <a:rPr lang="en-US" sz="2200" dirty="0" smtClean="0"/>
              <a:t>Produced in ~5 minutes</a:t>
            </a:r>
            <a:endParaRPr lang="en-US" sz="2200" dirty="0"/>
          </a:p>
        </p:txBody>
      </p:sp>
      <p:sp>
        <p:nvSpPr>
          <p:cNvPr id="150" name="TextBox 149"/>
          <p:cNvSpPr txBox="1"/>
          <p:nvPr/>
        </p:nvSpPr>
        <p:spPr>
          <a:xfrm>
            <a:off x="27918044" y="13711682"/>
            <a:ext cx="3793237" cy="1107996"/>
          </a:xfrm>
          <a:prstGeom prst="rect">
            <a:avLst/>
          </a:prstGeom>
          <a:noFill/>
        </p:spPr>
        <p:txBody>
          <a:bodyPr wrap="square" rtlCol="0">
            <a:spAutoFit/>
          </a:bodyPr>
          <a:lstStyle/>
          <a:p>
            <a:pPr algn="ctr"/>
            <a:r>
              <a:rPr lang="en-US" sz="2200" b="1" dirty="0" smtClean="0"/>
              <a:t>Weighted graph laid out automatically by </a:t>
            </a:r>
            <a:r>
              <a:rPr lang="en-US" sz="2200" b="1" dirty="0" err="1" smtClean="0"/>
              <a:t>GRNsight</a:t>
            </a:r>
            <a:r>
              <a:rPr lang="en-US" sz="2200" b="1" dirty="0" smtClean="0"/>
              <a:t> and adjusted by hand</a:t>
            </a:r>
            <a:endParaRPr lang="en-US" sz="2200" b="1" dirty="0"/>
          </a:p>
        </p:txBody>
      </p:sp>
      <p:sp>
        <p:nvSpPr>
          <p:cNvPr id="151" name="TextBox 150"/>
          <p:cNvSpPr txBox="1"/>
          <p:nvPr/>
        </p:nvSpPr>
        <p:spPr>
          <a:xfrm>
            <a:off x="27958734" y="16709103"/>
            <a:ext cx="3407057" cy="430887"/>
          </a:xfrm>
          <a:prstGeom prst="rect">
            <a:avLst/>
          </a:prstGeom>
          <a:noFill/>
        </p:spPr>
        <p:txBody>
          <a:bodyPr wrap="square" rtlCol="0">
            <a:spAutoFit/>
          </a:bodyPr>
          <a:lstStyle/>
          <a:p>
            <a:pPr algn="ctr"/>
            <a:r>
              <a:rPr lang="en-US" sz="2200" dirty="0" smtClean="0"/>
              <a:t>Produced in ~5 minutes</a:t>
            </a:r>
            <a:endParaRPr lang="en-US" sz="2200" dirty="0"/>
          </a:p>
        </p:txBody>
      </p:sp>
      <p:sp>
        <p:nvSpPr>
          <p:cNvPr id="93" name="Rectangle 92"/>
          <p:cNvSpPr/>
          <p:nvPr/>
        </p:nvSpPr>
        <p:spPr>
          <a:xfrm>
            <a:off x="18359405" y="7944458"/>
            <a:ext cx="8978750" cy="56729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1500250" y="26105542"/>
            <a:ext cx="9910513" cy="5847755"/>
          </a:xfrm>
          <a:prstGeom prst="rect">
            <a:avLst/>
          </a:prstGeom>
        </p:spPr>
        <p:txBody>
          <a:bodyPr wrap="square">
            <a:spAutoFit/>
          </a:bodyPr>
          <a:lstStyle/>
          <a:p>
            <a:pPr>
              <a:buClr>
                <a:schemeClr val="dk1"/>
              </a:buClr>
              <a:buSzPct val="100000"/>
            </a:pPr>
            <a:r>
              <a:rPr lang="en-US" sz="2200" b="1" dirty="0" smtClean="0"/>
              <a:t>The </a:t>
            </a:r>
            <a:r>
              <a:rPr lang="en-US" sz="2200" b="1" dirty="0"/>
              <a:t>User Interface is Compatible with Firefox and Chrome Browsers</a:t>
            </a:r>
          </a:p>
          <a:p>
            <a:pPr marL="236538" indent="-236538">
              <a:buClr>
                <a:schemeClr val="dk1"/>
              </a:buClr>
              <a:buSzPct val="100000"/>
              <a:buFont typeface="Arial"/>
              <a:buChar char="•"/>
            </a:pPr>
            <a:r>
              <a:rPr lang="en-US" sz="2200" dirty="0" err="1" smtClean="0">
                <a:solidFill>
                  <a:schemeClr val="dk1"/>
                </a:solidFill>
              </a:rPr>
              <a:t>GRNsight</a:t>
            </a:r>
            <a:r>
              <a:rPr lang="en-US" sz="2200" dirty="0" smtClean="0">
                <a:solidFill>
                  <a:schemeClr val="dk1"/>
                </a:solidFill>
              </a:rPr>
              <a:t> has been tested with and confirmed to be working in Chrome version 43.0.2357.65 or higher and Firefox version 38.0.1 or higher on Windows 7 and Mac OS X operating systems.</a:t>
            </a:r>
          </a:p>
          <a:p>
            <a:pPr marL="236538" lvl="0" indent="-236538">
              <a:buClr>
                <a:schemeClr val="dk1"/>
              </a:buClr>
              <a:buSzPct val="100000"/>
              <a:buFont typeface="Arial"/>
              <a:buChar char="•"/>
            </a:pPr>
            <a:r>
              <a:rPr lang="en-US" sz="2200" dirty="0" smtClean="0">
                <a:solidFill>
                  <a:schemeClr val="dk1"/>
                </a:solidFill>
              </a:rPr>
              <a:t>Nodes </a:t>
            </a:r>
            <a:r>
              <a:rPr lang="en-US" sz="2200" dirty="0">
                <a:solidFill>
                  <a:schemeClr val="dk1"/>
                </a:solidFill>
              </a:rPr>
              <a:t>are displayed as interactive HTML elements, and can be clicked and moved. </a:t>
            </a:r>
            <a:endParaRPr lang="en-US" sz="2200" b="1" dirty="0" smtClean="0">
              <a:solidFill>
                <a:schemeClr val="dk1"/>
              </a:solidFill>
            </a:endParaRPr>
          </a:p>
          <a:p>
            <a:pPr lvl="0">
              <a:buClr>
                <a:schemeClr val="dk1"/>
              </a:buClr>
              <a:buSzPct val="25000"/>
            </a:pPr>
            <a:r>
              <a:rPr lang="en-US" sz="2200" b="1" dirty="0" err="1" smtClean="0">
                <a:solidFill>
                  <a:schemeClr val="dk1"/>
                </a:solidFill>
              </a:rPr>
              <a:t>GRNsight</a:t>
            </a:r>
            <a:r>
              <a:rPr lang="en-US" sz="2200" b="1" dirty="0" smtClean="0">
                <a:solidFill>
                  <a:schemeClr val="dk1"/>
                </a:solidFill>
              </a:rPr>
              <a:t> </a:t>
            </a:r>
            <a:r>
              <a:rPr lang="en-US" sz="2200" b="1" dirty="0">
                <a:solidFill>
                  <a:schemeClr val="dk1"/>
                </a:solidFill>
              </a:rPr>
              <a:t>implementation takes advantage of other open source tools</a:t>
            </a:r>
          </a:p>
          <a:p>
            <a:pPr marL="236538" lvl="0"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uses the Data-Driven Documents (D3) JavaScript library to generate a graph derived from input network data.</a:t>
            </a:r>
          </a:p>
          <a:p>
            <a:pPr marL="236538" lvl="0" indent="-236538">
              <a:buClr>
                <a:schemeClr val="dk1"/>
              </a:buClr>
              <a:buSzPct val="100000"/>
              <a:buFont typeface="Arial"/>
              <a:buChar char="•"/>
            </a:pPr>
            <a:r>
              <a:rPr lang="en-US" sz="2200" dirty="0">
                <a:solidFill>
                  <a:schemeClr val="dk1"/>
                </a:solidFill>
              </a:rPr>
              <a:t>D3 dynamically manipulates HTML and Scalable Vector Graphics (SVG) to form the elements of the graph.</a:t>
            </a:r>
          </a:p>
          <a:p>
            <a:pPr marL="236538" lvl="2" indent="-236538">
              <a:buClr>
                <a:schemeClr val="dk1"/>
              </a:buClr>
              <a:buSzPct val="100000"/>
              <a:buFont typeface="Arial"/>
              <a:buChar char="•"/>
            </a:pPr>
            <a:r>
              <a:rPr lang="en-US" sz="2200" dirty="0" err="1">
                <a:solidFill>
                  <a:schemeClr val="dk1"/>
                </a:solidFill>
              </a:rPr>
              <a:t>GRNsight</a:t>
            </a:r>
            <a:r>
              <a:rPr lang="en-US" sz="2200" dirty="0">
                <a:solidFill>
                  <a:schemeClr val="dk1"/>
                </a:solidFill>
              </a:rPr>
              <a:t> implements D3’s force layout </a:t>
            </a:r>
            <a:r>
              <a:rPr lang="en-US" sz="2200" dirty="0" smtClean="0">
                <a:solidFill>
                  <a:schemeClr val="dk1"/>
                </a:solidFill>
              </a:rPr>
              <a:t>algorithm which </a:t>
            </a:r>
            <a:r>
              <a:rPr lang="en-US" sz="2200" dirty="0">
                <a:solidFill>
                  <a:schemeClr val="dk1"/>
                </a:solidFill>
              </a:rPr>
              <a:t>applies a physics-based simulation to the graph.</a:t>
            </a:r>
          </a:p>
          <a:p>
            <a:pPr marL="236538" lvl="0" indent="-236538">
              <a:buClr>
                <a:schemeClr val="dk1"/>
              </a:buClr>
              <a:buSzPct val="100000"/>
              <a:buFont typeface="Arial"/>
              <a:buChar char="•"/>
            </a:pPr>
            <a:r>
              <a:rPr lang="en-US" sz="2200" dirty="0">
                <a:solidFill>
                  <a:schemeClr val="dk1"/>
                </a:solidFill>
              </a:rPr>
              <a:t>D3 also allows for the fine tuning of Cascading Style Sheets (CSS), the code that styles web pages.</a:t>
            </a:r>
          </a:p>
          <a:p>
            <a:pPr marL="236538" indent="-236538">
              <a:buClr>
                <a:schemeClr val="dk1"/>
              </a:buClr>
              <a:buSzPct val="100000"/>
              <a:buFont typeface="Arial"/>
              <a:buChar char="•"/>
            </a:pPr>
            <a:r>
              <a:rPr lang="en-US" sz="2200" dirty="0" err="1"/>
              <a:t>GRNsight</a:t>
            </a:r>
            <a:r>
              <a:rPr lang="en-US" sz="2200" dirty="0"/>
              <a:t> follows an open development model using an open source github.com code repository and issue tracking</a:t>
            </a:r>
            <a:r>
              <a:rPr lang="en-US" sz="2200" dirty="0" smtClean="0"/>
              <a:t>.</a:t>
            </a:r>
          </a:p>
        </p:txBody>
      </p:sp>
      <p:pic>
        <p:nvPicPr>
          <p:cNvPr id="38" name="Picture 37"/>
          <p:cNvPicPr>
            <a:picLocks noChangeAspect="1"/>
          </p:cNvPicPr>
          <p:nvPr/>
        </p:nvPicPr>
        <p:blipFill>
          <a:blip r:embed="rId19"/>
          <a:stretch>
            <a:fillRect/>
          </a:stretch>
        </p:blipFill>
        <p:spPr>
          <a:xfrm>
            <a:off x="909196" y="1110946"/>
            <a:ext cx="4383412" cy="2594714"/>
          </a:xfrm>
          <a:prstGeom prst="rect">
            <a:avLst/>
          </a:prstGeom>
        </p:spPr>
      </p:pic>
      <p:sp>
        <p:nvSpPr>
          <p:cNvPr id="162" name="Shape 125"/>
          <p:cNvSpPr/>
          <p:nvPr/>
        </p:nvSpPr>
        <p:spPr>
          <a:xfrm>
            <a:off x="16168774" y="13903981"/>
            <a:ext cx="11727959" cy="2160764"/>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rgbClr val="FF0000"/>
              </a:buClr>
              <a:buSzPct val="25000"/>
              <a:buFont typeface="Arial"/>
              <a:buNone/>
            </a:pPr>
            <a:r>
              <a:rPr lang="en-US" sz="2200" b="1" dirty="0" smtClean="0">
                <a:solidFill>
                  <a:schemeClr val="dk1"/>
                </a:solidFill>
              </a:rPr>
              <a:t>3. Nodes, </a:t>
            </a:r>
            <a:r>
              <a:rPr lang="en-US" sz="2200" b="1" i="0" u="none" strike="noStrike" cap="none" baseline="0" dirty="0" smtClean="0">
                <a:solidFill>
                  <a:schemeClr val="dk1"/>
                </a:solidFill>
                <a:sym typeface="Arial"/>
                <a:rtl val="0"/>
              </a:rPr>
              <a:t>Edges,</a:t>
            </a:r>
            <a:r>
              <a:rPr lang="en-US" sz="2200" b="1" i="0" u="none" strike="noStrike" cap="none" dirty="0" smtClean="0">
                <a:solidFill>
                  <a:schemeClr val="dk1"/>
                </a:solidFill>
                <a:sym typeface="Arial"/>
                <a:rtl val="0"/>
              </a:rPr>
              <a:t> </a:t>
            </a:r>
            <a:r>
              <a:rPr lang="en-US" sz="2200" b="1" i="0" u="none" strike="noStrike" cap="none" baseline="0" dirty="0" smtClean="0">
                <a:solidFill>
                  <a:schemeClr val="dk1"/>
                </a:solidFill>
                <a:sym typeface="Arial"/>
                <a:rtl val="0"/>
              </a:rPr>
              <a:t>and Arrows </a:t>
            </a:r>
          </a:p>
          <a:p>
            <a:pPr marL="228600" marR="0" lvl="0" indent="-228600" algn="l" rtl="0">
              <a:lnSpc>
                <a:spcPct val="100000"/>
              </a:lnSpc>
              <a:spcBef>
                <a:spcPts val="0"/>
              </a:spcBef>
              <a:spcAft>
                <a:spcPts val="0"/>
              </a:spcAft>
              <a:buClr>
                <a:schemeClr val="dk1"/>
              </a:buClr>
              <a:buSzPct val="100000"/>
              <a:buFont typeface="Arial" panose="020B0604020202020204" pitchFamily="34" charset="0"/>
              <a:buChar char="•"/>
            </a:pPr>
            <a:r>
              <a:rPr lang="en-US" sz="2000" b="0" i="0" u="none" strike="noStrike" cap="none" baseline="0" dirty="0" smtClean="0">
                <a:solidFill>
                  <a:srgbClr val="000000"/>
                </a:solidFill>
                <a:sym typeface="Arial"/>
                <a:rtl val="0"/>
              </a:rPr>
              <a:t>The absolute values of each weight parameter</a:t>
            </a:r>
            <a:r>
              <a:rPr lang="en-US" sz="2000" b="0" i="0" u="none" strike="noStrike" cap="none" dirty="0" smtClean="0">
                <a:solidFill>
                  <a:srgbClr val="000000"/>
                </a:solidFill>
                <a:sym typeface="Arial"/>
                <a:rtl val="0"/>
              </a:rPr>
              <a:t> are normalized to a value between 0 and 1. </a:t>
            </a:r>
            <a:r>
              <a:rPr lang="en-US" sz="2000" b="0" i="0" u="none" strike="noStrike" cap="none" baseline="0" dirty="0" smtClean="0">
                <a:solidFill>
                  <a:srgbClr val="000000"/>
                </a:solidFill>
                <a:sym typeface="Arial"/>
                <a:rtl val="0"/>
              </a:rPr>
              <a:t>The</a:t>
            </a:r>
            <a:r>
              <a:rPr lang="en-US" sz="2000" b="0" i="0" u="none" strike="noStrike" cap="none" dirty="0" smtClean="0">
                <a:solidFill>
                  <a:srgbClr val="000000"/>
                </a:solidFill>
                <a:sym typeface="Arial"/>
                <a:rtl val="0"/>
              </a:rPr>
              <a:t> </a:t>
            </a:r>
            <a:r>
              <a:rPr lang="en-US" sz="2000" b="0" i="0" u="none" strike="noStrike" cap="none" baseline="0" dirty="0" smtClean="0">
                <a:solidFill>
                  <a:srgbClr val="000000"/>
                </a:solidFill>
                <a:sym typeface="Arial"/>
                <a:rtl val="0"/>
              </a:rPr>
              <a:t>thicknesses of the </a:t>
            </a:r>
            <a:r>
              <a:rPr lang="en-US" sz="2000" b="0" i="0" u="none" strike="noStrike" cap="none" baseline="0" dirty="0">
                <a:solidFill>
                  <a:srgbClr val="000000"/>
                </a:solidFill>
                <a:sym typeface="Arial"/>
                <a:rtl val="0"/>
              </a:rPr>
              <a:t>lines are adjusted to vary continuously from the minimum thickness (for normalized weights near </a:t>
            </a:r>
            <a:r>
              <a:rPr lang="en-US" sz="2000" b="0" i="0" u="none" strike="noStrike" cap="none" baseline="0" dirty="0" smtClean="0">
                <a:solidFill>
                  <a:srgbClr val="000000"/>
                </a:solidFill>
                <a:sym typeface="Arial"/>
                <a:rtl val="0"/>
              </a:rPr>
              <a:t>zero) </a:t>
            </a:r>
            <a:r>
              <a:rPr lang="en-US" sz="2000" b="0" i="0" u="none" strike="noStrike" cap="none" baseline="0" dirty="0">
                <a:solidFill>
                  <a:srgbClr val="000000"/>
                </a:solidFill>
                <a:sym typeface="Arial"/>
                <a:rtl val="0"/>
              </a:rPr>
              <a:t>to the maximum thickness </a:t>
            </a:r>
            <a:r>
              <a:rPr lang="en-US" sz="2000" b="0" i="0" u="none" strike="noStrike" cap="none" baseline="0" dirty="0" smtClean="0">
                <a:solidFill>
                  <a:srgbClr val="000000"/>
                </a:solidFill>
                <a:sym typeface="Arial"/>
                <a:rtl val="0"/>
              </a:rPr>
              <a:t>(normalized weights </a:t>
            </a:r>
            <a:r>
              <a:rPr lang="en-US" sz="2000" b="0" i="0" u="none" strike="noStrike" cap="none" baseline="0" dirty="0">
                <a:solidFill>
                  <a:srgbClr val="000000"/>
                </a:solidFill>
                <a:sym typeface="Arial"/>
                <a:rtl val="0"/>
              </a:rPr>
              <a:t>of 1). </a:t>
            </a:r>
            <a:endParaRPr lang="en-US" sz="2000" dirty="0"/>
          </a:p>
          <a:p>
            <a:pPr marL="228600" marR="0" lvl="0" indent="-228600" algn="l" rtl="0">
              <a:lnSpc>
                <a:spcPct val="100000"/>
              </a:lnSpc>
              <a:spcBef>
                <a:spcPts val="0"/>
              </a:spcBef>
              <a:spcAft>
                <a:spcPts val="0"/>
              </a:spcAft>
              <a:buClr>
                <a:schemeClr val="dk1"/>
              </a:buClr>
              <a:buSzPct val="100000"/>
              <a:buFont typeface="Arial" panose="020B0604020202020204" pitchFamily="34" charset="0"/>
              <a:buChar char="•"/>
            </a:pPr>
            <a:r>
              <a:rPr lang="en-US" sz="2000" dirty="0" smtClean="0">
                <a:solidFill>
                  <a:schemeClr val="dk1"/>
                </a:solidFill>
              </a:rPr>
              <a:t>Edges with negative weights (repression) are colored cyan; edges with positive weights (activation) are colored magenta; edges with normalized weight values between -0.05 and 0.05 are colored grey to signify a weak influence on the target gene.</a:t>
            </a:r>
            <a:endParaRPr lang="en-US" sz="2000" dirty="0">
              <a:solidFill>
                <a:schemeClr val="dk1"/>
              </a:solidFill>
            </a:endParaRPr>
          </a:p>
        </p:txBody>
      </p:sp>
      <p:sp>
        <p:nvSpPr>
          <p:cNvPr id="24" name="Rectangle 23"/>
          <p:cNvSpPr/>
          <p:nvPr/>
        </p:nvSpPr>
        <p:spPr>
          <a:xfrm>
            <a:off x="39495436" y="22123153"/>
            <a:ext cx="3547985" cy="3082211"/>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09196" y="25653045"/>
            <a:ext cx="9680821" cy="2677656"/>
          </a:xfrm>
          <a:prstGeom prst="rect">
            <a:avLst/>
          </a:prstGeom>
          <a:noFill/>
        </p:spPr>
        <p:txBody>
          <a:bodyPr wrap="square" rtlCol="0">
            <a:spAutoFit/>
          </a:bodyPr>
          <a:lstStyle/>
          <a:p>
            <a:pPr marL="236538" lvl="0" indent="-236538">
              <a:buClr>
                <a:schemeClr val="dk1"/>
              </a:buClr>
              <a:buSzPct val="100000"/>
              <a:buFont typeface="Arial"/>
              <a:buChar char="•"/>
            </a:pPr>
            <a:r>
              <a:rPr lang="en-US" sz="2200" dirty="0" smtClean="0">
                <a:solidFill>
                  <a:schemeClr val="dk1"/>
                </a:solidFill>
              </a:rPr>
              <a:t>0 </a:t>
            </a:r>
            <a:r>
              <a:rPr lang="en-US" sz="2200" dirty="0">
                <a:solidFill>
                  <a:schemeClr val="dk1"/>
                </a:solidFill>
              </a:rPr>
              <a:t>represents no </a:t>
            </a:r>
            <a:r>
              <a:rPr lang="en-US" sz="2200" dirty="0" smtClean="0">
                <a:solidFill>
                  <a:schemeClr val="dk1"/>
                </a:solidFill>
              </a:rPr>
              <a:t>relationship.</a:t>
            </a:r>
          </a:p>
          <a:p>
            <a:pPr marL="236538" lvl="0" indent="-236538">
              <a:buClr>
                <a:schemeClr val="dk1"/>
              </a:buClr>
              <a:buSzPct val="100000"/>
              <a:buFont typeface="Arial"/>
              <a:buChar char="•"/>
            </a:pPr>
            <a:r>
              <a:rPr lang="en-US" sz="2200" dirty="0" smtClean="0">
                <a:solidFill>
                  <a:schemeClr val="dk1"/>
                </a:solidFill>
              </a:rPr>
              <a:t>Initially, 1 represents a regulatory relationship where the gene specified by the column controls the gene specified by the rows.</a:t>
            </a:r>
            <a:endParaRPr lang="en-US" sz="2200" dirty="0">
              <a:solidFill>
                <a:schemeClr val="dk1"/>
              </a:solidFill>
            </a:endParaRPr>
          </a:p>
          <a:p>
            <a:pPr marL="236538" lvl="0" indent="-236538">
              <a:buClr>
                <a:schemeClr val="dk1"/>
              </a:buClr>
              <a:buSzPct val="100000"/>
              <a:buFont typeface="Arial"/>
              <a:buChar char="•"/>
            </a:pPr>
            <a:r>
              <a:rPr lang="en-US" sz="2200" dirty="0" smtClean="0">
                <a:solidFill>
                  <a:schemeClr val="dk1"/>
                </a:solidFill>
              </a:rPr>
              <a:t>After the parameters have been estimated, a </a:t>
            </a:r>
            <a:r>
              <a:rPr lang="en-US" sz="2200" dirty="0">
                <a:solidFill>
                  <a:schemeClr val="dk1"/>
                </a:solidFill>
              </a:rPr>
              <a:t>positive weight value indicates </a:t>
            </a:r>
            <a:r>
              <a:rPr lang="en-US" sz="2200" dirty="0" smtClean="0">
                <a:solidFill>
                  <a:schemeClr val="dk1"/>
                </a:solidFill>
              </a:rPr>
              <a:t>activation and a </a:t>
            </a:r>
            <a:r>
              <a:rPr lang="en-US" sz="2200" dirty="0">
                <a:solidFill>
                  <a:schemeClr val="dk1"/>
                </a:solidFill>
              </a:rPr>
              <a:t>negative weight value indicates repression.</a:t>
            </a:r>
          </a:p>
          <a:p>
            <a:pPr marL="236538" lvl="0" indent="-236538">
              <a:buClr>
                <a:schemeClr val="dk1"/>
              </a:buClr>
              <a:buSzPct val="100000"/>
              <a:buFont typeface="Arial"/>
              <a:buChar char="•"/>
            </a:pPr>
            <a:r>
              <a:rPr lang="en-US" sz="2200" dirty="0">
                <a:solidFill>
                  <a:schemeClr val="dk1"/>
                </a:solidFill>
              </a:rPr>
              <a:t>The magnitude of the weight defines the strength of the relationship</a:t>
            </a:r>
            <a:r>
              <a:rPr lang="en-US" sz="2200" dirty="0" smtClean="0">
                <a:solidFill>
                  <a:schemeClr val="dk1"/>
                </a:solidFill>
              </a:rPr>
              <a:t>.</a:t>
            </a:r>
          </a:p>
          <a:p>
            <a:pPr>
              <a:buClr>
                <a:schemeClr val="dk1"/>
              </a:buClr>
              <a:buSzPct val="100000"/>
            </a:pPr>
            <a:r>
              <a:rPr lang="en-US" sz="2200" b="1" dirty="0">
                <a:solidFill>
                  <a:schemeClr val="dk1"/>
                </a:solidFill>
              </a:rPr>
              <a:t>However, </a:t>
            </a:r>
            <a:r>
              <a:rPr lang="en-US" sz="2200" b="1" dirty="0" err="1">
                <a:solidFill>
                  <a:schemeClr val="dk1"/>
                </a:solidFill>
              </a:rPr>
              <a:t>GRNmap</a:t>
            </a:r>
            <a:r>
              <a:rPr lang="en-US" sz="2200" b="1" dirty="0">
                <a:solidFill>
                  <a:schemeClr val="dk1"/>
                </a:solidFill>
              </a:rPr>
              <a:t> does not generate a visual representation of </a:t>
            </a:r>
            <a:r>
              <a:rPr lang="en-US" sz="2200" b="1" dirty="0" smtClean="0">
                <a:solidFill>
                  <a:schemeClr val="dk1"/>
                </a:solidFill>
              </a:rPr>
              <a:t>GRNs.</a:t>
            </a:r>
            <a:endParaRPr lang="en-US" sz="2200" dirty="0">
              <a:solidFill>
                <a:schemeClr val="dk1"/>
              </a:solidFill>
            </a:endParaRPr>
          </a:p>
          <a:p>
            <a:endParaRPr lang="en-US" dirty="0"/>
          </a:p>
        </p:txBody>
      </p:sp>
      <p:sp>
        <p:nvSpPr>
          <p:cNvPr id="18" name="TextBox 17"/>
          <p:cNvSpPr txBox="1"/>
          <p:nvPr/>
        </p:nvSpPr>
        <p:spPr>
          <a:xfrm>
            <a:off x="16166205" y="7480728"/>
            <a:ext cx="385042" cy="523220"/>
          </a:xfrm>
          <a:prstGeom prst="rect">
            <a:avLst/>
          </a:prstGeom>
          <a:noFill/>
        </p:spPr>
        <p:txBody>
          <a:bodyPr wrap="none" rtlCol="0">
            <a:spAutoFit/>
          </a:bodyPr>
          <a:lstStyle/>
          <a:p>
            <a:r>
              <a:rPr lang="en-US" sz="2800" b="1" dirty="0" smtClean="0"/>
              <a:t>1</a:t>
            </a:r>
            <a:endParaRPr lang="en-US" sz="2800" b="1" dirty="0"/>
          </a:p>
        </p:txBody>
      </p:sp>
      <p:pic>
        <p:nvPicPr>
          <p:cNvPr id="6" name="Picture 5"/>
          <p:cNvPicPr>
            <a:picLocks noChangeAspect="1"/>
          </p:cNvPicPr>
          <p:nvPr/>
        </p:nvPicPr>
        <p:blipFill rotWithShape="1">
          <a:blip r:embed="rId20"/>
          <a:srcRect l="19671" t="8977" r="944" b="10451"/>
          <a:stretch/>
        </p:blipFill>
        <p:spPr>
          <a:xfrm>
            <a:off x="27895916" y="14788551"/>
            <a:ext cx="3532692" cy="2010441"/>
          </a:xfrm>
          <a:prstGeom prst="rect">
            <a:avLst/>
          </a:prstGeom>
        </p:spPr>
      </p:pic>
      <p:cxnSp>
        <p:nvCxnSpPr>
          <p:cNvPr id="85" name="Straight Arrow Connector 84"/>
          <p:cNvCxnSpPr/>
          <p:nvPr/>
        </p:nvCxnSpPr>
        <p:spPr>
          <a:xfrm>
            <a:off x="27338155" y="13655552"/>
            <a:ext cx="770314" cy="11641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2166237" y="26067223"/>
            <a:ext cx="9918560" cy="1446550"/>
          </a:xfrm>
          <a:prstGeom prst="rect">
            <a:avLst/>
          </a:prstGeom>
          <a:noFill/>
        </p:spPr>
        <p:txBody>
          <a:bodyPr wrap="square" rtlCol="0">
            <a:spAutoFit/>
          </a:bodyPr>
          <a:lstStyle/>
          <a:p>
            <a:pPr lvl="0">
              <a:buClr>
                <a:srgbClr val="000000"/>
              </a:buClr>
              <a:buSzPct val="25000"/>
            </a:pPr>
            <a:r>
              <a:rPr lang="en-US" sz="2200" b="1" dirty="0"/>
              <a:t>Error Catching was Greatly Improved </a:t>
            </a:r>
          </a:p>
          <a:p>
            <a:pPr marL="236538" lvl="0" indent="-236538">
              <a:buClr>
                <a:srgbClr val="000000"/>
              </a:buClr>
              <a:buSzPct val="100000"/>
              <a:buFont typeface="Arial"/>
              <a:buChar char="•"/>
            </a:pPr>
            <a:r>
              <a:rPr lang="en-US" sz="2200" dirty="0"/>
              <a:t>Robustness was greatly extended.</a:t>
            </a:r>
          </a:p>
          <a:p>
            <a:pPr marL="236538" lvl="0" indent="-236538">
              <a:buClr>
                <a:srgbClr val="000000"/>
              </a:buClr>
              <a:buSzPct val="100000"/>
              <a:buFont typeface="Arial"/>
              <a:buChar char="•"/>
            </a:pPr>
            <a:r>
              <a:rPr lang="en-US" sz="2200" dirty="0"/>
              <a:t>Instead of crashing when given an improperly formatted or incorrect file, </a:t>
            </a:r>
            <a:r>
              <a:rPr lang="en-US" sz="2200" dirty="0" err="1"/>
              <a:t>GRNsight</a:t>
            </a:r>
            <a:r>
              <a:rPr lang="en-US" sz="2200" dirty="0"/>
              <a:t> returns an </a:t>
            </a:r>
            <a:r>
              <a:rPr lang="en-US" sz="2200" dirty="0" smtClean="0"/>
              <a:t>error in </a:t>
            </a:r>
            <a:r>
              <a:rPr lang="en-US" sz="2200" dirty="0"/>
              <a:t>a </a:t>
            </a:r>
            <a:r>
              <a:rPr lang="en-US" sz="2200" dirty="0" smtClean="0"/>
              <a:t>modal window</a:t>
            </a:r>
            <a:r>
              <a:rPr lang="en-US" sz="2200" dirty="0"/>
              <a:t>.</a:t>
            </a:r>
          </a:p>
        </p:txBody>
      </p:sp>
      <p:pic>
        <p:nvPicPr>
          <p:cNvPr id="14" name="Picture 13"/>
          <p:cNvPicPr>
            <a:picLocks noChangeAspect="1"/>
          </p:cNvPicPr>
          <p:nvPr/>
        </p:nvPicPr>
        <p:blipFill>
          <a:blip r:embed="rId21"/>
          <a:stretch>
            <a:fillRect/>
          </a:stretch>
        </p:blipFill>
        <p:spPr>
          <a:xfrm>
            <a:off x="26767761" y="7578396"/>
            <a:ext cx="490619" cy="280573"/>
          </a:xfrm>
          <a:prstGeom prst="rect">
            <a:avLst/>
          </a:prstGeom>
        </p:spPr>
      </p:pic>
      <p:sp>
        <p:nvSpPr>
          <p:cNvPr id="86" name="Rectangle 85"/>
          <p:cNvSpPr/>
          <p:nvPr/>
        </p:nvSpPr>
        <p:spPr>
          <a:xfrm>
            <a:off x="19655608" y="7407968"/>
            <a:ext cx="7682547" cy="5784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26418214" y="7428125"/>
            <a:ext cx="384365" cy="523220"/>
          </a:xfrm>
          <a:prstGeom prst="rect">
            <a:avLst/>
          </a:prstGeom>
          <a:noFill/>
        </p:spPr>
        <p:txBody>
          <a:bodyPr wrap="none" rtlCol="0">
            <a:spAutoFit/>
          </a:bodyPr>
          <a:lstStyle/>
          <a:p>
            <a:r>
              <a:rPr lang="en-US" sz="2800" b="1" dirty="0"/>
              <a:t>4</a:t>
            </a:r>
          </a:p>
        </p:txBody>
      </p:sp>
      <p:sp>
        <p:nvSpPr>
          <p:cNvPr id="15" name="TextBox 14"/>
          <p:cNvSpPr txBox="1"/>
          <p:nvPr/>
        </p:nvSpPr>
        <p:spPr>
          <a:xfrm>
            <a:off x="16277163" y="17409343"/>
            <a:ext cx="11681571" cy="1077218"/>
          </a:xfrm>
          <a:prstGeom prst="rect">
            <a:avLst/>
          </a:prstGeom>
          <a:noFill/>
        </p:spPr>
        <p:txBody>
          <a:bodyPr wrap="square" rtlCol="0">
            <a:spAutoFit/>
          </a:bodyPr>
          <a:lstStyle/>
          <a:p>
            <a:r>
              <a:rPr lang="en-US" sz="2400" b="1" dirty="0" smtClean="0"/>
              <a:t>4. Status Bar</a:t>
            </a:r>
          </a:p>
          <a:p>
            <a:pPr marL="222250" indent="-222250">
              <a:buFont typeface="Arial"/>
              <a:buChar char="•"/>
            </a:pPr>
            <a:r>
              <a:rPr lang="en-US" sz="2000" dirty="0" smtClean="0"/>
              <a:t>The name of the uploaded file is displayed.</a:t>
            </a:r>
          </a:p>
          <a:p>
            <a:pPr marL="222250" indent="-222250">
              <a:buFont typeface="Arial"/>
              <a:buChar char="•"/>
            </a:pPr>
            <a:r>
              <a:rPr lang="en-US" sz="2000" dirty="0" smtClean="0"/>
              <a:t>The number of nodes and edges of the graph are displayed in the far right hand side.</a:t>
            </a:r>
            <a:endParaRPr lang="en-US" sz="2000" dirty="0"/>
          </a:p>
        </p:txBody>
      </p:sp>
      <p:sp>
        <p:nvSpPr>
          <p:cNvPr id="74" name="Shape 106"/>
          <p:cNvSpPr/>
          <p:nvPr/>
        </p:nvSpPr>
        <p:spPr>
          <a:xfrm>
            <a:off x="33125971" y="22120416"/>
            <a:ext cx="6510124" cy="3084948"/>
          </a:xfrm>
          <a:prstGeom prst="rect">
            <a:avLst/>
          </a:prstGeom>
          <a:solidFill>
            <a:srgbClr val="FFFFFF"/>
          </a:solidFill>
          <a:ln>
            <a:noFill/>
          </a:ln>
        </p:spPr>
        <p:txBody>
          <a:bodyPr lIns="91425" tIns="45700" rIns="91425" bIns="45700" anchor="t" anchorCtr="0">
            <a:noAutofit/>
          </a:bodyPr>
          <a:lstStyle/>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err="1">
                <a:solidFill>
                  <a:schemeClr val="dk1"/>
                </a:solidFill>
                <a:latin typeface="Arial"/>
                <a:ea typeface="Arial"/>
                <a:cs typeface="Arial"/>
                <a:sym typeface="Arial"/>
                <a:rtl val="0"/>
              </a:rPr>
              <a:t>GRNsight</a:t>
            </a:r>
            <a:r>
              <a:rPr lang="en-US" sz="2200" b="0" i="0" u="none" strike="noStrike" cap="none" baseline="0" dirty="0">
                <a:solidFill>
                  <a:schemeClr val="dk1"/>
                </a:solidFill>
                <a:latin typeface="Arial"/>
                <a:ea typeface="Arial"/>
                <a:cs typeface="Arial"/>
                <a:sym typeface="Arial"/>
                <a:rtl val="0"/>
              </a:rPr>
              <a:t> is free and open to all users and there is no login requirement. </a:t>
            </a:r>
            <a:endParaRPr lang="en-US" sz="2200" b="0" i="0" u="none" strike="noStrike" cap="none" baseline="0" dirty="0" smtClean="0">
              <a:solidFill>
                <a:schemeClr val="dk1"/>
              </a:solidFill>
              <a:latin typeface="Arial"/>
              <a:ea typeface="Arial"/>
              <a:cs typeface="Arial"/>
              <a:sym typeface="Arial"/>
              <a:rtl val="0"/>
            </a:endParaRPr>
          </a:p>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smtClean="0">
                <a:solidFill>
                  <a:schemeClr val="dk1"/>
                </a:solidFill>
                <a:latin typeface="Arial"/>
                <a:ea typeface="Arial"/>
                <a:cs typeface="Arial"/>
                <a:sym typeface="Arial"/>
                <a:rtl val="0"/>
              </a:rPr>
              <a:t>Web </a:t>
            </a:r>
            <a:r>
              <a:rPr lang="en-US" sz="2200" b="0" i="0" u="none" strike="noStrike" cap="none" baseline="0" dirty="0">
                <a:solidFill>
                  <a:schemeClr val="dk1"/>
                </a:solidFill>
                <a:latin typeface="Arial"/>
                <a:ea typeface="Arial"/>
                <a:cs typeface="Arial"/>
                <a:sym typeface="Arial"/>
                <a:rtl val="0"/>
              </a:rPr>
              <a:t>site content is available under the Creative Commons Attribution Non-Commercial Share Alike </a:t>
            </a:r>
            <a:r>
              <a:rPr lang="en-US" sz="2200" b="0" i="0" u="none" strike="noStrike" cap="none" baseline="0" dirty="0" smtClean="0">
                <a:solidFill>
                  <a:schemeClr val="dk1"/>
                </a:solidFill>
                <a:latin typeface="Arial"/>
                <a:ea typeface="Arial"/>
                <a:cs typeface="Arial"/>
                <a:sym typeface="Arial"/>
                <a:rtl val="0"/>
              </a:rPr>
              <a:t>license.</a:t>
            </a:r>
          </a:p>
          <a:p>
            <a:pPr marL="236538" marR="0" lvl="0" indent="-231775" algn="l" rtl="0">
              <a:lnSpc>
                <a:spcPct val="100000"/>
              </a:lnSpc>
              <a:spcBef>
                <a:spcPts val="0"/>
              </a:spcBef>
              <a:spcAft>
                <a:spcPts val="0"/>
              </a:spcAft>
              <a:buClr>
                <a:srgbClr val="333333"/>
              </a:buClr>
              <a:buSzPct val="100000"/>
              <a:buFont typeface="Arial"/>
              <a:buChar char="•"/>
            </a:pPr>
            <a:r>
              <a:rPr lang="en-US" sz="2200" b="0" i="0" u="none" strike="noStrike" cap="none" baseline="0" dirty="0" err="1" smtClean="0">
                <a:solidFill>
                  <a:schemeClr val="dk1"/>
                </a:solidFill>
                <a:latin typeface="Arial"/>
                <a:ea typeface="Arial"/>
                <a:cs typeface="Arial"/>
                <a:sym typeface="Arial"/>
                <a:rtl val="0"/>
              </a:rPr>
              <a:t>GRNsight</a:t>
            </a:r>
            <a:r>
              <a:rPr lang="en-US" sz="2200" b="0" i="0" u="none" strike="noStrike" cap="none" baseline="0" dirty="0" smtClean="0">
                <a:solidFill>
                  <a:schemeClr val="dk1"/>
                </a:solidFill>
                <a:latin typeface="Arial"/>
                <a:ea typeface="Arial"/>
                <a:cs typeface="Arial"/>
                <a:sym typeface="Arial"/>
                <a:rtl val="0"/>
              </a:rPr>
              <a:t> </a:t>
            </a:r>
            <a:r>
              <a:rPr lang="en-US" sz="2200" b="0" i="0" u="none" strike="noStrike" cap="none" baseline="0" dirty="0">
                <a:solidFill>
                  <a:schemeClr val="dk1"/>
                </a:solidFill>
                <a:latin typeface="Arial"/>
                <a:ea typeface="Arial"/>
                <a:cs typeface="Arial"/>
                <a:sym typeface="Arial"/>
                <a:rtl val="0"/>
              </a:rPr>
              <a:t>code is available under the open source BSD license</a:t>
            </a:r>
            <a:r>
              <a:rPr lang="en-US" sz="2200" b="0" i="0" u="none" strike="noStrike" cap="none" baseline="0" dirty="0" smtClean="0">
                <a:solidFill>
                  <a:schemeClr val="dk1"/>
                </a:solidFill>
                <a:latin typeface="Arial"/>
                <a:ea typeface="Arial"/>
                <a:cs typeface="Arial"/>
                <a:sym typeface="Arial"/>
                <a:rtl val="0"/>
              </a:rPr>
              <a:t>.</a:t>
            </a:r>
          </a:p>
          <a:p>
            <a:pPr marL="236538" marR="0" lvl="0" indent="-231775" algn="l" rtl="0">
              <a:lnSpc>
                <a:spcPct val="100000"/>
              </a:lnSpc>
              <a:spcBef>
                <a:spcPts val="0"/>
              </a:spcBef>
              <a:spcAft>
                <a:spcPts val="0"/>
              </a:spcAft>
              <a:buClr>
                <a:srgbClr val="333333"/>
              </a:buClr>
              <a:buSzPct val="100000"/>
              <a:buFont typeface="Arial"/>
              <a:buChar char="•"/>
            </a:pPr>
            <a:r>
              <a:rPr lang="en-US" sz="2200" dirty="0" smtClean="0">
                <a:solidFill>
                  <a:schemeClr val="dk1"/>
                </a:solidFill>
              </a:rPr>
              <a:t>Usage is being tracked through Google Analytics.</a:t>
            </a:r>
            <a:endParaRPr lang="en-US" sz="2200" b="0" i="0" u="none" strike="noStrike" cap="none" baseline="0" dirty="0">
              <a:solidFill>
                <a:schemeClr val="dk1"/>
              </a:solidFill>
              <a:latin typeface="Arial"/>
              <a:ea typeface="Arial"/>
              <a:cs typeface="Arial"/>
              <a:sym typeface="Arial"/>
              <a:rtl val="0"/>
            </a:endParaRPr>
          </a:p>
        </p:txBody>
      </p:sp>
      <p:pic>
        <p:nvPicPr>
          <p:cNvPr id="25" name="Picture 24"/>
          <p:cNvPicPr>
            <a:picLocks noChangeAspect="1"/>
          </p:cNvPicPr>
          <p:nvPr/>
        </p:nvPicPr>
        <p:blipFill>
          <a:blip r:embed="rId22"/>
          <a:stretch>
            <a:fillRect/>
          </a:stretch>
        </p:blipFill>
        <p:spPr>
          <a:xfrm>
            <a:off x="27223672" y="27698485"/>
            <a:ext cx="4727562" cy="2462056"/>
          </a:xfrm>
          <a:prstGeom prst="rect">
            <a:avLst/>
          </a:prstGeom>
        </p:spPr>
      </p:pic>
      <p:sp>
        <p:nvSpPr>
          <p:cNvPr id="26" name="TextBox 25"/>
          <p:cNvSpPr txBox="1"/>
          <p:nvPr/>
        </p:nvSpPr>
        <p:spPr>
          <a:xfrm>
            <a:off x="22166237" y="27592160"/>
            <a:ext cx="5054449" cy="769441"/>
          </a:xfrm>
          <a:prstGeom prst="rect">
            <a:avLst/>
          </a:prstGeom>
          <a:noFill/>
        </p:spPr>
        <p:txBody>
          <a:bodyPr wrap="square" rtlCol="0">
            <a:spAutoFit/>
          </a:bodyPr>
          <a:lstStyle/>
          <a:p>
            <a:pPr lvl="0"/>
            <a:r>
              <a:rPr lang="en-US" sz="2200" b="1" dirty="0"/>
              <a:t>Warnings Are Returned In Cases of Non-Fatal Improper </a:t>
            </a:r>
            <a:r>
              <a:rPr lang="en-US" sz="2200" b="1" dirty="0" smtClean="0"/>
              <a:t>Spreadsheets</a:t>
            </a:r>
            <a:endParaRPr lang="en-US" sz="2200" dirty="0" smtClean="0"/>
          </a:p>
        </p:txBody>
      </p:sp>
      <p:sp>
        <p:nvSpPr>
          <p:cNvPr id="12" name="TextBox 11"/>
          <p:cNvSpPr txBox="1"/>
          <p:nvPr/>
        </p:nvSpPr>
        <p:spPr>
          <a:xfrm>
            <a:off x="1867482" y="10226264"/>
            <a:ext cx="573632" cy="307777"/>
          </a:xfrm>
          <a:prstGeom prst="rect">
            <a:avLst/>
          </a:prstGeom>
          <a:noFill/>
        </p:spPr>
        <p:txBody>
          <a:bodyPr wrap="none" rtlCol="0">
            <a:spAutoFit/>
          </a:bodyPr>
          <a:lstStyle/>
          <a:p>
            <a:r>
              <a:rPr lang="en-US" b="1" dirty="0" smtClean="0"/>
              <a:t>DNA</a:t>
            </a:r>
            <a:endParaRPr lang="en-US" b="1" dirty="0"/>
          </a:p>
        </p:txBody>
      </p:sp>
      <p:sp>
        <p:nvSpPr>
          <p:cNvPr id="83" name="TextBox 82"/>
          <p:cNvSpPr txBox="1"/>
          <p:nvPr/>
        </p:nvSpPr>
        <p:spPr>
          <a:xfrm>
            <a:off x="1893481" y="10550502"/>
            <a:ext cx="573632" cy="307777"/>
          </a:xfrm>
          <a:prstGeom prst="rect">
            <a:avLst/>
          </a:prstGeom>
          <a:noFill/>
        </p:spPr>
        <p:txBody>
          <a:bodyPr wrap="none" rtlCol="0">
            <a:spAutoFit/>
          </a:bodyPr>
          <a:lstStyle/>
          <a:p>
            <a:r>
              <a:rPr lang="en-US" b="1" dirty="0" smtClean="0"/>
              <a:t>RNA</a:t>
            </a:r>
            <a:endParaRPr lang="en-US" b="1" dirty="0"/>
          </a:p>
        </p:txBody>
      </p:sp>
      <p:sp>
        <p:nvSpPr>
          <p:cNvPr id="88" name="TextBox 87"/>
          <p:cNvSpPr txBox="1"/>
          <p:nvPr/>
        </p:nvSpPr>
        <p:spPr>
          <a:xfrm>
            <a:off x="1867482" y="11338702"/>
            <a:ext cx="803137" cy="307777"/>
          </a:xfrm>
          <a:prstGeom prst="rect">
            <a:avLst/>
          </a:prstGeom>
          <a:noFill/>
        </p:spPr>
        <p:txBody>
          <a:bodyPr wrap="none" rtlCol="0">
            <a:spAutoFit/>
          </a:bodyPr>
          <a:lstStyle/>
          <a:p>
            <a:r>
              <a:rPr lang="en-US" b="1" dirty="0" smtClean="0"/>
              <a:t>Protein</a:t>
            </a:r>
            <a:endParaRPr lang="en-US" b="1" dirty="0"/>
          </a:p>
        </p:txBody>
      </p:sp>
      <p:sp>
        <p:nvSpPr>
          <p:cNvPr id="73" name="Shape 105"/>
          <p:cNvSpPr/>
          <p:nvPr/>
        </p:nvSpPr>
        <p:spPr>
          <a:xfrm>
            <a:off x="33122121" y="21188054"/>
            <a:ext cx="9921300"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Availability</a:t>
            </a:r>
          </a:p>
        </p:txBody>
      </p:sp>
      <p:sp>
        <p:nvSpPr>
          <p:cNvPr id="95" name="Shape 108"/>
          <p:cNvSpPr/>
          <p:nvPr/>
        </p:nvSpPr>
        <p:spPr>
          <a:xfrm>
            <a:off x="33125972" y="6159261"/>
            <a:ext cx="9903302" cy="935205"/>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smtClean="0">
                <a:solidFill>
                  <a:srgbClr val="017C00"/>
                </a:solidFill>
                <a:latin typeface="Arial"/>
                <a:ea typeface="Arial"/>
                <a:cs typeface="Arial"/>
                <a:sym typeface="Arial"/>
                <a:rtl val="0"/>
              </a:rPr>
              <a:t>New Visualization Features</a:t>
            </a:r>
            <a:endParaRPr lang="en-US" sz="3600" b="0" i="0" u="none" strike="noStrike" cap="none" baseline="0" dirty="0">
              <a:solidFill>
                <a:srgbClr val="017C00"/>
              </a:solidFill>
              <a:latin typeface="Arial"/>
              <a:ea typeface="Arial"/>
              <a:cs typeface="Arial"/>
              <a:sym typeface="Arial"/>
              <a:rtl val="0"/>
            </a:endParaRPr>
          </a:p>
        </p:txBody>
      </p:sp>
      <p:sp>
        <p:nvSpPr>
          <p:cNvPr id="96" name="Shape 109"/>
          <p:cNvSpPr/>
          <p:nvPr/>
        </p:nvSpPr>
        <p:spPr>
          <a:xfrm>
            <a:off x="33125970" y="7023418"/>
            <a:ext cx="9903303" cy="11388306"/>
          </a:xfrm>
          <a:prstGeom prst="rect">
            <a:avLst/>
          </a:prstGeom>
          <a:solidFill>
            <a:srgbClr val="FFFFFF"/>
          </a:solidFill>
          <a:ln>
            <a:noFill/>
          </a:ln>
        </p:spPr>
        <p:txBody>
          <a:bodyPr lIns="91425" tIns="91425" rIns="91425" bIns="91425" anchor="t" anchorCtr="0">
            <a:noAutofit/>
          </a:bodyPr>
          <a:lstStyle/>
          <a:p>
            <a:pPr lvl="0">
              <a:buClr>
                <a:srgbClr val="000000"/>
              </a:buClr>
              <a:buSzPct val="25000"/>
            </a:pPr>
            <a:endParaRPr lang="en-US" sz="2200" b="1" dirty="0">
              <a:solidFill>
                <a:schemeClr val="dk1"/>
              </a:solidFill>
            </a:endParaRPr>
          </a:p>
        </p:txBody>
      </p:sp>
      <p:sp>
        <p:nvSpPr>
          <p:cNvPr id="27" name="Rounded Rectangle 26"/>
          <p:cNvSpPr/>
          <p:nvPr/>
        </p:nvSpPr>
        <p:spPr>
          <a:xfrm>
            <a:off x="22436129" y="24484858"/>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Import</a:t>
            </a:r>
            <a:endParaRPr lang="en-US" sz="1800" dirty="0">
              <a:solidFill>
                <a:schemeClr val="tx1"/>
              </a:solidFill>
            </a:endParaRPr>
          </a:p>
        </p:txBody>
      </p:sp>
      <p:sp>
        <p:nvSpPr>
          <p:cNvPr id="97" name="Rounded Rectangle 96"/>
          <p:cNvSpPr/>
          <p:nvPr/>
        </p:nvSpPr>
        <p:spPr>
          <a:xfrm>
            <a:off x="24630160" y="24484858"/>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Semantic Checker</a:t>
            </a:r>
            <a:endParaRPr lang="en-US" sz="1600" dirty="0">
              <a:solidFill>
                <a:schemeClr val="tx1"/>
              </a:solidFill>
            </a:endParaRPr>
          </a:p>
        </p:txBody>
      </p:sp>
      <p:sp>
        <p:nvSpPr>
          <p:cNvPr id="98" name="Rounded Rectangle 97"/>
          <p:cNvSpPr/>
          <p:nvPr/>
        </p:nvSpPr>
        <p:spPr>
          <a:xfrm>
            <a:off x="26846104" y="24488158"/>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SIF Syntax </a:t>
            </a:r>
            <a:r>
              <a:rPr lang="en-US" sz="1600" dirty="0">
                <a:solidFill>
                  <a:schemeClr val="tx1"/>
                </a:solidFill>
              </a:rPr>
              <a:t>Checker</a:t>
            </a:r>
          </a:p>
        </p:txBody>
      </p:sp>
      <p:sp>
        <p:nvSpPr>
          <p:cNvPr id="99" name="Rounded Rectangle 98"/>
          <p:cNvSpPr/>
          <p:nvPr/>
        </p:nvSpPr>
        <p:spPr>
          <a:xfrm>
            <a:off x="26845175" y="23696976"/>
            <a:ext cx="1620693" cy="59305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Excel Syntax Check</a:t>
            </a:r>
            <a:endParaRPr lang="en-US" sz="1600" dirty="0">
              <a:solidFill>
                <a:schemeClr val="tx1"/>
              </a:solidFill>
            </a:endParaRPr>
          </a:p>
        </p:txBody>
      </p:sp>
      <p:sp>
        <p:nvSpPr>
          <p:cNvPr id="100" name="Rounded Rectangle 99"/>
          <p:cNvSpPr/>
          <p:nvPr/>
        </p:nvSpPr>
        <p:spPr>
          <a:xfrm>
            <a:off x="26845175" y="25265926"/>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smtClean="0">
                <a:solidFill>
                  <a:schemeClr val="tx1"/>
                </a:solidFill>
              </a:rPr>
              <a:t>GraphML</a:t>
            </a:r>
            <a:r>
              <a:rPr lang="en-US" sz="1500" dirty="0" smtClean="0">
                <a:solidFill>
                  <a:schemeClr val="tx1"/>
                </a:solidFill>
              </a:rPr>
              <a:t> Syntax </a:t>
            </a:r>
            <a:r>
              <a:rPr lang="en-US" sz="1500" dirty="0">
                <a:solidFill>
                  <a:schemeClr val="tx1"/>
                </a:solidFill>
              </a:rPr>
              <a:t>Checker</a:t>
            </a:r>
          </a:p>
        </p:txBody>
      </p:sp>
      <p:sp>
        <p:nvSpPr>
          <p:cNvPr id="101" name="Rounded Rectangle 100"/>
          <p:cNvSpPr/>
          <p:nvPr/>
        </p:nvSpPr>
        <p:spPr>
          <a:xfrm>
            <a:off x="29837149" y="24482689"/>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smtClean="0">
                <a:solidFill>
                  <a:schemeClr val="tx1"/>
                </a:solidFill>
              </a:rPr>
              <a:t>GRNsight</a:t>
            </a:r>
            <a:endParaRPr lang="en-US" sz="1800" dirty="0">
              <a:solidFill>
                <a:schemeClr val="tx1"/>
              </a:solidFill>
            </a:endParaRPr>
          </a:p>
        </p:txBody>
      </p:sp>
      <p:cxnSp>
        <p:nvCxnSpPr>
          <p:cNvPr id="33" name="Straight Arrow Connector 32"/>
          <p:cNvCxnSpPr>
            <a:stCxn id="27" idx="3"/>
            <a:endCxn id="97" idx="1"/>
          </p:cNvCxnSpPr>
          <p:nvPr/>
        </p:nvCxnSpPr>
        <p:spPr>
          <a:xfrm>
            <a:off x="24056822" y="24781386"/>
            <a:ext cx="573338"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7" idx="3"/>
            <a:endCxn id="98" idx="1"/>
          </p:cNvCxnSpPr>
          <p:nvPr/>
        </p:nvCxnSpPr>
        <p:spPr>
          <a:xfrm>
            <a:off x="26250853" y="24781386"/>
            <a:ext cx="595251" cy="330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00" idx="3"/>
            <a:endCxn id="101" idx="1"/>
          </p:cNvCxnSpPr>
          <p:nvPr/>
        </p:nvCxnSpPr>
        <p:spPr>
          <a:xfrm flipV="1">
            <a:off x="28465868" y="24779217"/>
            <a:ext cx="1371281" cy="783237"/>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99" idx="3"/>
            <a:endCxn id="101" idx="1"/>
          </p:cNvCxnSpPr>
          <p:nvPr/>
        </p:nvCxnSpPr>
        <p:spPr>
          <a:xfrm>
            <a:off x="28465868" y="23993504"/>
            <a:ext cx="1371281" cy="785713"/>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23"/>
          <a:stretch>
            <a:fillRect/>
          </a:stretch>
        </p:blipFill>
        <p:spPr>
          <a:xfrm>
            <a:off x="39896578" y="22189644"/>
            <a:ext cx="2886360" cy="2946492"/>
          </a:xfrm>
          <a:prstGeom prst="rect">
            <a:avLst/>
          </a:prstGeom>
        </p:spPr>
      </p:pic>
      <p:cxnSp>
        <p:nvCxnSpPr>
          <p:cNvPr id="54" name="Straight Arrow Connector 53"/>
          <p:cNvCxnSpPr>
            <a:stCxn id="98" idx="3"/>
            <a:endCxn id="101" idx="1"/>
          </p:cNvCxnSpPr>
          <p:nvPr/>
        </p:nvCxnSpPr>
        <p:spPr>
          <a:xfrm flipV="1">
            <a:off x="28466797" y="24779217"/>
            <a:ext cx="1370352" cy="546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0294663" y="22961079"/>
            <a:ext cx="2293699" cy="738664"/>
          </a:xfrm>
          <a:prstGeom prst="rect">
            <a:avLst/>
          </a:prstGeom>
          <a:noFill/>
        </p:spPr>
        <p:txBody>
          <a:bodyPr wrap="square" rtlCol="0">
            <a:spAutoFit/>
          </a:bodyPr>
          <a:lstStyle/>
          <a:p>
            <a:pPr algn="ctr"/>
            <a:r>
              <a:rPr lang="en-US" dirty="0" smtClean="0">
                <a:solidFill>
                  <a:schemeClr val="bg1"/>
                </a:solidFill>
              </a:rPr>
              <a:t>3009 total visitors and </a:t>
            </a:r>
          </a:p>
          <a:p>
            <a:pPr algn="ctr"/>
            <a:r>
              <a:rPr lang="en-US" dirty="0" smtClean="0">
                <a:solidFill>
                  <a:schemeClr val="bg1"/>
                </a:solidFill>
              </a:rPr>
              <a:t>1770 </a:t>
            </a:r>
            <a:r>
              <a:rPr lang="en-US" dirty="0">
                <a:solidFill>
                  <a:schemeClr val="bg1"/>
                </a:solidFill>
              </a:rPr>
              <a:t>files uploaded as of </a:t>
            </a:r>
          </a:p>
          <a:p>
            <a:pPr algn="ctr"/>
            <a:r>
              <a:rPr lang="en-US" dirty="0" smtClean="0">
                <a:solidFill>
                  <a:schemeClr val="bg1"/>
                </a:solidFill>
              </a:rPr>
              <a:t>26 January 2017</a:t>
            </a:r>
            <a:endParaRPr lang="en-US" dirty="0">
              <a:solidFill>
                <a:schemeClr val="bg1"/>
              </a:solidFill>
            </a:endParaRPr>
          </a:p>
        </p:txBody>
      </p:sp>
      <p:sp>
        <p:nvSpPr>
          <p:cNvPr id="112" name="TextBox 111"/>
          <p:cNvSpPr txBox="1"/>
          <p:nvPr/>
        </p:nvSpPr>
        <p:spPr>
          <a:xfrm>
            <a:off x="22177388" y="28357981"/>
            <a:ext cx="4864470" cy="1785104"/>
          </a:xfrm>
          <a:prstGeom prst="rect">
            <a:avLst/>
          </a:prstGeom>
          <a:noFill/>
        </p:spPr>
        <p:txBody>
          <a:bodyPr wrap="square" rtlCol="0">
            <a:spAutoFit/>
          </a:bodyPr>
          <a:lstStyle/>
          <a:p>
            <a:pPr marL="217488" indent="-217488">
              <a:buFont typeface="Arial"/>
              <a:buChar char="•"/>
            </a:pPr>
            <a:r>
              <a:rPr lang="en-US" sz="2200" dirty="0"/>
              <a:t>In cases where non-fatal errors exist in the format or data of an uploaded spreadsheet, the adjacency matrix is graphed, and a warning box appears</a:t>
            </a:r>
            <a:r>
              <a:rPr lang="en-US" sz="2200" dirty="0" smtClean="0"/>
              <a:t>.</a:t>
            </a:r>
            <a:endParaRPr lang="en-US" sz="2200" dirty="0"/>
          </a:p>
        </p:txBody>
      </p:sp>
      <p:sp>
        <p:nvSpPr>
          <p:cNvPr id="114" name="TextBox 113"/>
          <p:cNvSpPr txBox="1"/>
          <p:nvPr/>
        </p:nvSpPr>
        <p:spPr>
          <a:xfrm>
            <a:off x="22180669" y="30096746"/>
            <a:ext cx="9904127" cy="1107996"/>
          </a:xfrm>
          <a:prstGeom prst="rect">
            <a:avLst/>
          </a:prstGeom>
          <a:noFill/>
        </p:spPr>
        <p:txBody>
          <a:bodyPr wrap="square" rtlCol="0">
            <a:spAutoFit/>
          </a:bodyPr>
          <a:lstStyle/>
          <a:p>
            <a:pPr marL="217488" indent="-217488">
              <a:buFont typeface="Arial"/>
              <a:buChar char="•"/>
            </a:pPr>
            <a:r>
              <a:rPr lang="en-US" sz="2200" dirty="0"/>
              <a:t>Warnings clearly state which row(s) or cell(s) may have incorrect data.</a:t>
            </a:r>
          </a:p>
          <a:p>
            <a:pPr marL="217488" lvl="0" indent="-217488">
              <a:buFont typeface="Arial"/>
              <a:buChar char="•"/>
            </a:pPr>
            <a:r>
              <a:rPr lang="en-US" sz="2200" dirty="0"/>
              <a:t>The warning box can be closed and reopened at any time via a hyperlink underneath Force Graph Parameter sliders. </a:t>
            </a:r>
          </a:p>
        </p:txBody>
      </p:sp>
      <p:pic>
        <p:nvPicPr>
          <p:cNvPr id="13" name="Picture 12"/>
          <p:cNvPicPr>
            <a:picLocks noChangeAspect="1"/>
          </p:cNvPicPr>
          <p:nvPr/>
        </p:nvPicPr>
        <p:blipFill rotWithShape="1">
          <a:blip r:embed="rId24"/>
          <a:srcRect l="3507" r="12250" b="7482"/>
          <a:stretch/>
        </p:blipFill>
        <p:spPr>
          <a:xfrm>
            <a:off x="39193602" y="7689735"/>
            <a:ext cx="3561478" cy="1780739"/>
          </a:xfrm>
          <a:prstGeom prst="rect">
            <a:avLst/>
          </a:prstGeom>
          <a:ln>
            <a:solidFill>
              <a:schemeClr val="tx1"/>
            </a:solidFill>
          </a:ln>
        </p:spPr>
      </p:pic>
      <p:sp>
        <p:nvSpPr>
          <p:cNvPr id="22" name="TextBox 21"/>
          <p:cNvSpPr txBox="1"/>
          <p:nvPr/>
        </p:nvSpPr>
        <p:spPr>
          <a:xfrm>
            <a:off x="33125968" y="7031885"/>
            <a:ext cx="6369467" cy="769441"/>
          </a:xfrm>
          <a:prstGeom prst="rect">
            <a:avLst/>
          </a:prstGeom>
          <a:noFill/>
        </p:spPr>
        <p:txBody>
          <a:bodyPr wrap="square" rtlCol="0">
            <a:spAutoFit/>
          </a:bodyPr>
          <a:lstStyle/>
          <a:p>
            <a:pPr lvl="0">
              <a:buClr>
                <a:srgbClr val="000000"/>
              </a:buClr>
              <a:buSzPct val="25000"/>
            </a:pPr>
            <a:r>
              <a:rPr lang="en-US" sz="2200" b="1" dirty="0" err="1">
                <a:solidFill>
                  <a:schemeClr val="dk1"/>
                </a:solidFill>
              </a:rPr>
              <a:t>GRNsight</a:t>
            </a:r>
            <a:r>
              <a:rPr lang="en-US" sz="2200" b="1" dirty="0">
                <a:solidFill>
                  <a:schemeClr val="dk1"/>
                </a:solidFill>
              </a:rPr>
              <a:t> Beta includes Weight </a:t>
            </a:r>
            <a:r>
              <a:rPr lang="en-US" sz="2200" b="1" dirty="0" smtClean="0">
                <a:solidFill>
                  <a:schemeClr val="dk1"/>
                </a:solidFill>
              </a:rPr>
              <a:t>Visualization</a:t>
            </a:r>
            <a:endParaRPr lang="en-US" sz="2200" dirty="0">
              <a:solidFill>
                <a:schemeClr val="dk1"/>
              </a:solidFill>
            </a:endParaRPr>
          </a:p>
          <a:p>
            <a:pPr lvl="0">
              <a:buClr>
                <a:srgbClr val="000000"/>
              </a:buClr>
              <a:buSzPct val="25000"/>
            </a:pPr>
            <a:endParaRPr lang="en-US" sz="2200" b="1" dirty="0">
              <a:solidFill>
                <a:schemeClr val="dk1"/>
              </a:solidFill>
            </a:endParaRPr>
          </a:p>
        </p:txBody>
      </p:sp>
      <p:sp>
        <p:nvSpPr>
          <p:cNvPr id="23" name="TextBox 22"/>
          <p:cNvSpPr txBox="1"/>
          <p:nvPr/>
        </p:nvSpPr>
        <p:spPr>
          <a:xfrm>
            <a:off x="33125965" y="7501495"/>
            <a:ext cx="5897469" cy="2123658"/>
          </a:xfrm>
          <a:prstGeom prst="rect">
            <a:avLst/>
          </a:prstGeom>
          <a:noFill/>
        </p:spPr>
        <p:txBody>
          <a:bodyPr wrap="square" rtlCol="0">
            <a:spAutoFit/>
          </a:bodyPr>
          <a:lstStyle/>
          <a:p>
            <a:pPr marL="236538" lvl="0" indent="-236538">
              <a:buClr>
                <a:srgbClr val="000000"/>
              </a:buClr>
              <a:buSzPct val="100000"/>
              <a:buFont typeface="Arial"/>
              <a:buChar char="•"/>
            </a:pPr>
            <a:r>
              <a:rPr lang="en-US" sz="2200" dirty="0"/>
              <a:t>Radio buttons were added to the main toolbar to the right of the visualization box that enable the user to see always see edge weights, never see edge weights, or see edge weights on </a:t>
            </a:r>
            <a:r>
              <a:rPr lang="en-US" sz="2200" dirty="0" err="1"/>
              <a:t>mouseover</a:t>
            </a:r>
            <a:r>
              <a:rPr lang="en-US" sz="2200" dirty="0"/>
              <a:t> the weights.</a:t>
            </a:r>
          </a:p>
          <a:p>
            <a:pPr marL="236538" lvl="0" indent="-236538">
              <a:buClr>
                <a:srgbClr val="000000"/>
              </a:buClr>
              <a:buSzPct val="100000"/>
              <a:buFont typeface="Arial"/>
              <a:buChar char="•"/>
            </a:pPr>
            <a:r>
              <a:rPr lang="en-US" sz="2200" dirty="0">
                <a:solidFill>
                  <a:schemeClr val="dk1"/>
                </a:solidFill>
              </a:rPr>
              <a:t>Achieved by leveraging CSS</a:t>
            </a:r>
            <a:r>
              <a:rPr lang="en-US" sz="2200" dirty="0" smtClean="0">
                <a:solidFill>
                  <a:schemeClr val="dk1"/>
                </a:solidFill>
              </a:rPr>
              <a:t>.</a:t>
            </a:r>
            <a:endParaRPr lang="en-US" sz="2200" dirty="0">
              <a:solidFill>
                <a:schemeClr val="dk1"/>
              </a:solidFill>
            </a:endParaRPr>
          </a:p>
        </p:txBody>
      </p:sp>
      <p:pic>
        <p:nvPicPr>
          <p:cNvPr id="28" name="Picture 27"/>
          <p:cNvPicPr>
            <a:picLocks noChangeAspect="1"/>
          </p:cNvPicPr>
          <p:nvPr/>
        </p:nvPicPr>
        <p:blipFill rotWithShape="1">
          <a:blip r:embed="rId25"/>
          <a:srcRect r="8673"/>
          <a:stretch/>
        </p:blipFill>
        <p:spPr>
          <a:xfrm>
            <a:off x="40270557" y="14929085"/>
            <a:ext cx="2456165" cy="2830987"/>
          </a:xfrm>
          <a:prstGeom prst="rect">
            <a:avLst/>
          </a:prstGeom>
          <a:ln>
            <a:solidFill>
              <a:schemeClr val="tx1"/>
            </a:solidFill>
          </a:ln>
        </p:spPr>
      </p:pic>
      <p:pic>
        <p:nvPicPr>
          <p:cNvPr id="29" name="Picture 2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15922" y="22410391"/>
            <a:ext cx="9870726" cy="3594047"/>
          </a:xfrm>
          <a:prstGeom prst="rect">
            <a:avLst/>
          </a:prstGeom>
        </p:spPr>
      </p:pic>
      <p:pic>
        <p:nvPicPr>
          <p:cNvPr id="32" name="Picture 3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3494972" y="9759589"/>
            <a:ext cx="9231750" cy="4824036"/>
          </a:xfrm>
          <a:prstGeom prst="rect">
            <a:avLst/>
          </a:prstGeom>
          <a:ln>
            <a:solidFill>
              <a:schemeClr val="tx1"/>
            </a:solidFill>
          </a:ln>
        </p:spPr>
      </p:pic>
      <p:sp>
        <p:nvSpPr>
          <p:cNvPr id="34" name="TextBox 33"/>
          <p:cNvSpPr txBox="1"/>
          <p:nvPr/>
        </p:nvSpPr>
        <p:spPr>
          <a:xfrm>
            <a:off x="33125965" y="14767977"/>
            <a:ext cx="7168698" cy="2800767"/>
          </a:xfrm>
          <a:prstGeom prst="rect">
            <a:avLst/>
          </a:prstGeom>
          <a:noFill/>
        </p:spPr>
        <p:txBody>
          <a:bodyPr wrap="square" rtlCol="0">
            <a:spAutoFit/>
          </a:bodyPr>
          <a:lstStyle/>
          <a:p>
            <a:pPr lvl="0">
              <a:buClr>
                <a:srgbClr val="000000"/>
              </a:buClr>
              <a:buSzPct val="100000"/>
            </a:pPr>
            <a:r>
              <a:rPr lang="en-US" sz="2200" b="1" dirty="0" err="1" smtClean="0">
                <a:solidFill>
                  <a:schemeClr val="dk1"/>
                </a:solidFill>
              </a:rPr>
              <a:t>GRNsight</a:t>
            </a:r>
            <a:r>
              <a:rPr lang="en-US" sz="2200" b="1" dirty="0" smtClean="0">
                <a:solidFill>
                  <a:schemeClr val="dk1"/>
                </a:solidFill>
              </a:rPr>
              <a:t> Beta also includes bounding box resizing</a:t>
            </a:r>
            <a:endParaRPr lang="en-US" sz="2200" dirty="0" smtClean="0"/>
          </a:p>
          <a:p>
            <a:pPr marL="236538" lvl="0" indent="-236538">
              <a:buClr>
                <a:srgbClr val="000000"/>
              </a:buClr>
              <a:buSzPct val="100000"/>
              <a:buFont typeface="Arial"/>
              <a:buChar char="•"/>
            </a:pPr>
            <a:r>
              <a:rPr lang="en-US" sz="2200" dirty="0" smtClean="0"/>
              <a:t>Radio buttons allow the user to change the size of the bounding box that the visualization is located in.</a:t>
            </a:r>
          </a:p>
          <a:p>
            <a:pPr marL="236538" lvl="0" indent="-236538">
              <a:buClr>
                <a:srgbClr val="000000"/>
              </a:buClr>
              <a:buSzPct val="100000"/>
              <a:buFont typeface="Arial"/>
              <a:buChar char="•"/>
            </a:pPr>
            <a:r>
              <a:rPr lang="en-US" sz="2200" dirty="0" smtClean="0">
                <a:solidFill>
                  <a:schemeClr val="dk1"/>
                </a:solidFill>
              </a:rPr>
              <a:t>Users can also zoom in and out of the visualization, and, if enabled, can scroll around within the bounding box.</a:t>
            </a:r>
          </a:p>
          <a:p>
            <a:pPr marL="236538" lvl="0" indent="-236538">
              <a:buClr>
                <a:srgbClr val="000000"/>
              </a:buClr>
              <a:buSzPct val="100000"/>
              <a:buFont typeface="Arial"/>
              <a:buChar char="•"/>
            </a:pPr>
            <a:r>
              <a:rPr lang="en-US" sz="2200" dirty="0" smtClean="0">
                <a:solidFill>
                  <a:schemeClr val="dk1"/>
                </a:solidFill>
              </a:rPr>
              <a:t>This set of features was coded via D3.js, the main visualization component in </a:t>
            </a:r>
            <a:r>
              <a:rPr lang="en-US" sz="2200" dirty="0" err="1" smtClean="0">
                <a:solidFill>
                  <a:schemeClr val="dk1"/>
                </a:solidFill>
              </a:rPr>
              <a:t>GRNsight</a:t>
            </a:r>
            <a:r>
              <a:rPr lang="en-US" sz="2200" dirty="0" smtClean="0">
                <a:solidFill>
                  <a:schemeClr val="dk1"/>
                </a:solidFill>
              </a:rPr>
              <a:t>.</a:t>
            </a:r>
            <a:endParaRPr lang="en-US" sz="2200" dirty="0">
              <a:solidFill>
                <a:schemeClr val="dk1"/>
              </a:solidFill>
            </a:endParaRPr>
          </a:p>
        </p:txBody>
      </p:sp>
    </p:spTree>
    <p:extLst>
      <p:ext uri="{BB962C8B-B14F-4D97-AF65-F5344CB8AC3E}">
        <p14:creationId xmlns:p14="http://schemas.microsoft.com/office/powerpoint/2010/main" val="216620089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2209</TotalTime>
  <Words>1791</Words>
  <Application>Microsoft Macintosh PowerPoint</Application>
  <PresentationFormat>Custom</PresentationFormat>
  <Paragraphs>176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Helvetica Neue</vt:lpstr>
      <vt:lpstr>Arial</vt:lpstr>
      <vt:lpstr>Office Theme</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Dahlquist, Kam D.</dc:creator>
  <cp:lastModifiedBy>Mihir Samdarshi</cp:lastModifiedBy>
  <cp:revision>99</cp:revision>
  <cp:lastPrinted>2015-03-19T20:06:11Z</cp:lastPrinted>
  <dcterms:modified xsi:type="dcterms:W3CDTF">2017-01-27T02:35:46Z</dcterms:modified>
</cp:coreProperties>
</file>